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4"/>
  </p:notesMasterIdLst>
  <p:sldIdLst>
    <p:sldId id="256" r:id="rId2"/>
    <p:sldId id="261" r:id="rId3"/>
    <p:sldId id="262" r:id="rId4"/>
    <p:sldId id="258" r:id="rId5"/>
    <p:sldId id="259" r:id="rId6"/>
    <p:sldId id="260" r:id="rId7"/>
    <p:sldId id="268" r:id="rId8"/>
    <p:sldId id="269" r:id="rId9"/>
    <p:sldId id="265" r:id="rId10"/>
    <p:sldId id="266" r:id="rId11"/>
    <p:sldId id="267" r:id="rId12"/>
    <p:sldId id="270" r:id="rId13"/>
    <p:sldId id="271" r:id="rId14"/>
    <p:sldId id="272" r:id="rId15"/>
    <p:sldId id="273" r:id="rId16"/>
    <p:sldId id="274" r:id="rId17"/>
    <p:sldId id="275" r:id="rId18"/>
    <p:sldId id="280" r:id="rId19"/>
    <p:sldId id="281" r:id="rId20"/>
    <p:sldId id="277" r:id="rId21"/>
    <p:sldId id="278" r:id="rId22"/>
    <p:sldId id="279" r:id="rId23"/>
    <p:sldId id="276" r:id="rId24"/>
    <p:sldId id="284" r:id="rId25"/>
    <p:sldId id="283" r:id="rId26"/>
    <p:sldId id="285" r:id="rId27"/>
    <p:sldId id="286" r:id="rId28"/>
    <p:sldId id="282" r:id="rId29"/>
    <p:sldId id="288" r:id="rId30"/>
    <p:sldId id="287" r:id="rId31"/>
    <p:sldId id="289" r:id="rId32"/>
    <p:sldId id="290" r:id="rId33"/>
    <p:sldId id="291" r:id="rId34"/>
    <p:sldId id="293" r:id="rId35"/>
    <p:sldId id="292" r:id="rId36"/>
    <p:sldId id="294" r:id="rId37"/>
    <p:sldId id="295" r:id="rId38"/>
    <p:sldId id="296" r:id="rId39"/>
    <p:sldId id="297" r:id="rId40"/>
    <p:sldId id="298" r:id="rId41"/>
    <p:sldId id="299" r:id="rId42"/>
    <p:sldId id="300"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402" autoAdjust="0"/>
    <p:restoredTop sz="94660"/>
  </p:normalViewPr>
  <p:slideViewPr>
    <p:cSldViewPr snapToGrid="0">
      <p:cViewPr varScale="1">
        <p:scale>
          <a:sx n="73" d="100"/>
          <a:sy n="73" d="100"/>
        </p:scale>
        <p:origin x="-32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列1</c:v>
                </c:pt>
              </c:strCache>
            </c:strRef>
          </c:tx>
          <c:dLbls>
            <c:dLblPos val="bestFit"/>
            <c:showLegendKey val="0"/>
            <c:showVal val="1"/>
            <c:showCatName val="0"/>
            <c:showSerName val="0"/>
            <c:showPercent val="0"/>
            <c:showBubbleSize val="0"/>
            <c:showLeaderLines val="1"/>
          </c:dLbls>
          <c:cat>
            <c:strRef>
              <c:f>Sheet1!$A$2:$A$10</c:f>
              <c:strCache>
                <c:ptCount val="9"/>
                <c:pt idx="0">
                  <c:v>美国</c:v>
                </c:pt>
                <c:pt idx="1">
                  <c:v>英国</c:v>
                </c:pt>
                <c:pt idx="2">
                  <c:v>德国</c:v>
                </c:pt>
                <c:pt idx="3">
                  <c:v>日本</c:v>
                </c:pt>
                <c:pt idx="4">
                  <c:v>澳大利亚</c:v>
                </c:pt>
                <c:pt idx="5">
                  <c:v>西班牙</c:v>
                </c:pt>
                <c:pt idx="6">
                  <c:v>意大利</c:v>
                </c:pt>
                <c:pt idx="7">
                  <c:v>加拿大</c:v>
                </c:pt>
                <c:pt idx="8">
                  <c:v>其它</c:v>
                </c:pt>
              </c:strCache>
            </c:strRef>
          </c:cat>
          <c:val>
            <c:numRef>
              <c:f>Sheet1!$B$2:$B$10</c:f>
              <c:numCache>
                <c:formatCode>General</c:formatCode>
                <c:ptCount val="9"/>
                <c:pt idx="0">
                  <c:v>265</c:v>
                </c:pt>
                <c:pt idx="1">
                  <c:v>127</c:v>
                </c:pt>
                <c:pt idx="2">
                  <c:v>126</c:v>
                </c:pt>
                <c:pt idx="3">
                  <c:v>79</c:v>
                </c:pt>
                <c:pt idx="4">
                  <c:v>61</c:v>
                </c:pt>
                <c:pt idx="5">
                  <c:v>52</c:v>
                </c:pt>
                <c:pt idx="6">
                  <c:v>48</c:v>
                </c:pt>
                <c:pt idx="7">
                  <c:v>46</c:v>
                </c:pt>
                <c:pt idx="8">
                  <c:v>597</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列1</c:v>
                </c:pt>
              </c:strCache>
            </c:strRef>
          </c:tx>
          <c:dLbls>
            <c:dLblPos val="bestFit"/>
            <c:showLegendKey val="0"/>
            <c:showVal val="1"/>
            <c:showCatName val="0"/>
            <c:showSerName val="0"/>
            <c:showPercent val="0"/>
            <c:showBubbleSize val="0"/>
            <c:showLeaderLines val="1"/>
          </c:dLbls>
          <c:cat>
            <c:strRef>
              <c:f>Sheet1!$A$2:$A$10</c:f>
              <c:strCache>
                <c:ptCount val="9"/>
                <c:pt idx="0">
                  <c:v>Dspace</c:v>
                </c:pt>
                <c:pt idx="1">
                  <c:v>Eprints</c:v>
                </c:pt>
                <c:pt idx="2">
                  <c:v>Fedora</c:v>
                </c:pt>
                <c:pt idx="3">
                  <c:v>Digital Commons</c:v>
                </c:pt>
                <c:pt idx="4">
                  <c:v>OPUS</c:v>
                </c:pt>
                <c:pt idx="5">
                  <c:v>Diva-Portal</c:v>
                </c:pt>
                <c:pt idx="6">
                  <c:v>Wildfire</c:v>
                </c:pt>
                <c:pt idx="7">
                  <c:v>ETD-db</c:v>
                </c:pt>
                <c:pt idx="8">
                  <c:v>其它</c:v>
                </c:pt>
              </c:strCache>
            </c:strRef>
          </c:cat>
          <c:val>
            <c:numRef>
              <c:f>Sheet1!$B$2:$B$10</c:f>
              <c:numCache>
                <c:formatCode>General</c:formatCode>
                <c:ptCount val="9"/>
                <c:pt idx="0">
                  <c:v>551</c:v>
                </c:pt>
                <c:pt idx="1">
                  <c:v>229</c:v>
                </c:pt>
                <c:pt idx="2">
                  <c:v>223</c:v>
                </c:pt>
                <c:pt idx="3">
                  <c:v>72</c:v>
                </c:pt>
                <c:pt idx="4">
                  <c:v>52</c:v>
                </c:pt>
                <c:pt idx="5">
                  <c:v>22</c:v>
                </c:pt>
                <c:pt idx="6">
                  <c:v>22</c:v>
                </c:pt>
                <c:pt idx="7">
                  <c:v>18</c:v>
                </c:pt>
                <c:pt idx="8">
                  <c:v>212</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invertIfNegative val="0"/>
          <c:cat>
            <c:strRef>
              <c:f>Sheet1!$A$2:$A$13</c:f>
              <c:strCache>
                <c:ptCount val="12"/>
                <c:pt idx="0">
                  <c:v>软件</c:v>
                </c:pt>
                <c:pt idx="1">
                  <c:v>专利</c:v>
                </c:pt>
                <c:pt idx="2">
                  <c:v>实验数据</c:v>
                </c:pt>
                <c:pt idx="3">
                  <c:v>其它</c:v>
                </c:pt>
                <c:pt idx="4">
                  <c:v>案例</c:v>
                </c:pt>
                <c:pt idx="5">
                  <c:v>目次信息</c:v>
                </c:pt>
                <c:pt idx="6">
                  <c:v>多媒体资料</c:v>
                </c:pt>
                <c:pt idx="7">
                  <c:v>著作</c:v>
                </c:pt>
                <c:pt idx="8">
                  <c:v>会议论文</c:v>
                </c:pt>
                <c:pt idx="9">
                  <c:v>研究报告/工作文档</c:v>
                </c:pt>
                <c:pt idx="10">
                  <c:v>学位论文</c:v>
                </c:pt>
                <c:pt idx="11">
                  <c:v>期刊论文</c:v>
                </c:pt>
              </c:strCache>
            </c:strRef>
          </c:cat>
          <c:val>
            <c:numRef>
              <c:f>Sheet1!$B$2:$B$13</c:f>
              <c:numCache>
                <c:formatCode>General</c:formatCode>
                <c:ptCount val="12"/>
                <c:pt idx="0">
                  <c:v>21</c:v>
                </c:pt>
                <c:pt idx="1">
                  <c:v>30</c:v>
                </c:pt>
                <c:pt idx="2">
                  <c:v>48</c:v>
                </c:pt>
                <c:pt idx="3">
                  <c:v>206</c:v>
                </c:pt>
                <c:pt idx="4">
                  <c:v>212</c:v>
                </c:pt>
                <c:pt idx="5">
                  <c:v>224</c:v>
                </c:pt>
                <c:pt idx="6">
                  <c:v>303</c:v>
                </c:pt>
                <c:pt idx="7">
                  <c:v>444</c:v>
                </c:pt>
                <c:pt idx="8">
                  <c:v>515</c:v>
                </c:pt>
                <c:pt idx="9">
                  <c:v>565</c:v>
                </c:pt>
                <c:pt idx="10">
                  <c:v>828</c:v>
                </c:pt>
                <c:pt idx="11">
                  <c:v>921</c:v>
                </c:pt>
              </c:numCache>
            </c:numRef>
          </c:val>
        </c:ser>
        <c:dLbls>
          <c:dLblPos val="outEnd"/>
          <c:showLegendKey val="0"/>
          <c:showVal val="1"/>
          <c:showCatName val="0"/>
          <c:showSerName val="0"/>
          <c:showPercent val="0"/>
          <c:showBubbleSize val="0"/>
        </c:dLbls>
        <c:gapWidth val="150"/>
        <c:axId val="88056192"/>
        <c:axId val="88057728"/>
      </c:barChart>
      <c:catAx>
        <c:axId val="88056192"/>
        <c:scaling>
          <c:orientation val="minMax"/>
        </c:scaling>
        <c:delete val="0"/>
        <c:axPos val="l"/>
        <c:majorTickMark val="out"/>
        <c:minorTickMark val="none"/>
        <c:tickLblPos val="nextTo"/>
        <c:crossAx val="88057728"/>
        <c:crosses val="autoZero"/>
        <c:auto val="1"/>
        <c:lblAlgn val="ctr"/>
        <c:lblOffset val="100"/>
        <c:noMultiLvlLbl val="0"/>
      </c:catAx>
      <c:valAx>
        <c:axId val="88057728"/>
        <c:scaling>
          <c:orientation val="minMax"/>
        </c:scaling>
        <c:delete val="1"/>
        <c:axPos val="b"/>
        <c:numFmt formatCode="General" sourceLinked="1"/>
        <c:majorTickMark val="out"/>
        <c:minorTickMark val="none"/>
        <c:tickLblPos val="nextTo"/>
        <c:crossAx val="88056192"/>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3ECB66-91B8-4A20-A74A-12C55ADD01F8}" type="datetimeFigureOut">
              <a:rPr lang="zh-CN" altLang="en-US" smtClean="0"/>
              <a:t>2012/9/13</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803B89-DF54-4A12-9C58-F50FEF3491AA}" type="slidenum">
              <a:rPr lang="zh-CN" altLang="en-US" smtClean="0"/>
              <a:t>‹#›</a:t>
            </a:fld>
            <a:endParaRPr lang="zh-CN" altLang="en-US"/>
          </a:p>
        </p:txBody>
      </p:sp>
    </p:spTree>
    <p:extLst>
      <p:ext uri="{BB962C8B-B14F-4D97-AF65-F5344CB8AC3E}">
        <p14:creationId xmlns:p14="http://schemas.microsoft.com/office/powerpoint/2010/main" val="3132805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10"/>
          </p:nvPr>
        </p:nvSpPr>
        <p:spPr/>
        <p:txBody>
          <a:bodyPr/>
          <a:lstStyle/>
          <a:p>
            <a:fld id="{17803B89-DF54-4A12-9C58-F50FEF3491AA}" type="slidenum">
              <a:rPr lang="zh-CN" altLang="en-US" smtClean="0"/>
              <a:t>1</a:t>
            </a:fld>
            <a:endParaRPr lang="zh-CN" altLang="en-US"/>
          </a:p>
        </p:txBody>
      </p:sp>
    </p:spTree>
    <p:extLst>
      <p:ext uri="{BB962C8B-B14F-4D97-AF65-F5344CB8AC3E}">
        <p14:creationId xmlns:p14="http://schemas.microsoft.com/office/powerpoint/2010/main" val="1784435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10"/>
          </p:nvPr>
        </p:nvSpPr>
        <p:spPr/>
        <p:txBody>
          <a:bodyPr/>
          <a:lstStyle/>
          <a:p>
            <a:fld id="{17803B89-DF54-4A12-9C58-F50FEF3491AA}" type="slidenum">
              <a:rPr lang="zh-CN" altLang="en-US" smtClean="0"/>
              <a:t>2</a:t>
            </a:fld>
            <a:endParaRPr lang="zh-CN" altLang="en-US"/>
          </a:p>
        </p:txBody>
      </p:sp>
    </p:spTree>
    <p:extLst>
      <p:ext uri="{BB962C8B-B14F-4D97-AF65-F5344CB8AC3E}">
        <p14:creationId xmlns:p14="http://schemas.microsoft.com/office/powerpoint/2010/main" val="1784435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10"/>
          </p:nvPr>
        </p:nvSpPr>
        <p:spPr/>
        <p:txBody>
          <a:bodyPr/>
          <a:lstStyle/>
          <a:p>
            <a:fld id="{17803B89-DF54-4A12-9C58-F50FEF3491AA}" type="slidenum">
              <a:rPr lang="zh-CN" altLang="en-US" smtClean="0"/>
              <a:t>24</a:t>
            </a:fld>
            <a:endParaRPr lang="zh-CN" altLang="en-US"/>
          </a:p>
        </p:txBody>
      </p:sp>
    </p:spTree>
    <p:extLst>
      <p:ext uri="{BB962C8B-B14F-4D97-AF65-F5344CB8AC3E}">
        <p14:creationId xmlns:p14="http://schemas.microsoft.com/office/powerpoint/2010/main" val="1784435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10"/>
          </p:nvPr>
        </p:nvSpPr>
        <p:spPr/>
        <p:txBody>
          <a:bodyPr/>
          <a:lstStyle/>
          <a:p>
            <a:fld id="{17803B89-DF54-4A12-9C58-F50FEF3491AA}" type="slidenum">
              <a:rPr lang="zh-CN" altLang="en-US" smtClean="0"/>
              <a:t>42</a:t>
            </a:fld>
            <a:endParaRPr lang="zh-CN" altLang="en-US"/>
          </a:p>
        </p:txBody>
      </p:sp>
    </p:spTree>
    <p:extLst>
      <p:ext uri="{BB962C8B-B14F-4D97-AF65-F5344CB8AC3E}">
        <p14:creationId xmlns:p14="http://schemas.microsoft.com/office/powerpoint/2010/main" val="1784435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ltLang="zh-CN" smtClean="0"/>
              <a:t>Click to edit Master title style</a:t>
            </a:r>
            <a:endParaRPr lang="en-US"/>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smtClean="0"/>
              <a:t>Click to edit Master subtitle style</a:t>
            </a:r>
            <a:endParaRPr lang="en-US"/>
          </a:p>
        </p:txBody>
      </p:sp>
      <p:sp>
        <p:nvSpPr>
          <p:cNvPr id="4" name="Date Placeholder 3"/>
          <p:cNvSpPr>
            <a:spLocks noGrp="1"/>
          </p:cNvSpPr>
          <p:nvPr>
            <p:ph type="dt" sz="half" idx="10"/>
          </p:nvPr>
        </p:nvSpPr>
        <p:spPr/>
        <p:txBody>
          <a:bodyPr/>
          <a:lstStyle/>
          <a:p>
            <a:fld id="{AF9F19D2-92D3-4378-9E9D-D2D8301582CA}" type="datetime1">
              <a:rPr lang="en-US" altLang="zh-CN" smtClean="0"/>
              <a:t>9/13/2012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ltLang="zh-CN" smtClean="0"/>
              <a:t>Click to edit Master title style</a:t>
            </a:r>
            <a:endParaRPr lang="en-US"/>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Click icon to add picture</a:t>
            </a:r>
            <a:endParaRPr lang="en-US"/>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3F310B8C-6B7B-40A5-94AB-BDF89B825410}" type="datetime1">
              <a:rPr lang="en-US" altLang="zh-CN" smtClean="0"/>
              <a:t>9/13/2012</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ltLang="zh-CN" smtClean="0"/>
              <a:t>Click to edit Master title style</a:t>
            </a:r>
            <a:endParaRPr lang="en-US"/>
          </a:p>
        </p:txBody>
      </p:sp>
      <p:sp>
        <p:nvSpPr>
          <p:cNvPr id="4" name="Date Placeholder 3"/>
          <p:cNvSpPr>
            <a:spLocks noGrp="1"/>
          </p:cNvSpPr>
          <p:nvPr>
            <p:ph type="dt" sz="half" idx="10"/>
          </p:nvPr>
        </p:nvSpPr>
        <p:spPr/>
        <p:txBody>
          <a:bodyPr/>
          <a:lstStyle/>
          <a:p>
            <a:fld id="{99461ACD-BE00-4CFA-8A07-DD7FB9D75307}" type="datetime1">
              <a:rPr lang="en-US" altLang="zh-CN" smtClean="0"/>
              <a:t>9/13/2012</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ltLang="zh-CN" smtClean="0"/>
              <a:t>Click to edit Master title style</a:t>
            </a:r>
            <a:endParaRPr lang="en-US" dirty="0"/>
          </a:p>
        </p:txBody>
      </p:sp>
      <p:sp>
        <p:nvSpPr>
          <p:cNvPr id="4" name="Date Placeholder 3"/>
          <p:cNvSpPr>
            <a:spLocks noGrp="1"/>
          </p:cNvSpPr>
          <p:nvPr>
            <p:ph type="dt" sz="half" idx="10"/>
          </p:nvPr>
        </p:nvSpPr>
        <p:spPr/>
        <p:txBody>
          <a:bodyPr/>
          <a:lstStyle/>
          <a:p>
            <a:fld id="{B2E27837-622F-41E7-8C5D-B3638FE5B187}" type="datetime1">
              <a:rPr lang="en-US" altLang="zh-CN" smtClean="0"/>
              <a:t>9/13/2012</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a:defRPr lang="en-US" sz="1400" cap="small" dirty="0" smtClean="0">
                <a:solidFill>
                  <a:schemeClr val="bg2">
                    <a:lumMod val="40000"/>
                    <a:lumOff val="60000"/>
                  </a:schemeClr>
                </a:solidFill>
                <a:latin typeface="+mj-lt"/>
                <a:ea typeface="+mj-ea"/>
                <a:cs typeface="+mj-cs"/>
              </a:defRPr>
            </a:lvl1pPr>
          </a:lstStyle>
          <a:p>
            <a:pPr marL="0" lvl="0" indent="0">
              <a:buNone/>
            </a:pPr>
            <a:r>
              <a:rPr lang="en-US" altLang="zh-CN" smtClean="0"/>
              <a:t>Click to edit Master text styles</a:t>
            </a:r>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smtClean="0"/>
              <a:t>“</a:t>
            </a:r>
            <a:endParaRPr lang="en-US" dirty="0"/>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smtClean="0"/>
              <a:t>”</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81B579F1-50FD-4D5F-A487-B1FD9516A1FD}" type="datetime1">
              <a:rPr lang="en-US" altLang="zh-CN" smtClean="0"/>
              <a:t>9/13/2012</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3276600"/>
          </a:xfrm>
        </p:spPr>
        <p:txBody>
          <a:bodyPr/>
          <a:lstStyle>
            <a:lvl1pPr>
              <a:defRPr sz="4800"/>
            </a:lvl1pPr>
          </a:lstStyle>
          <a:p>
            <a:r>
              <a:rPr lang="en-US" altLang="zh-CN" smtClean="0"/>
              <a:t>Click to edit Master title style</a:t>
            </a:r>
            <a:endParaRPr lang="en-US"/>
          </a:p>
        </p:txBody>
      </p:sp>
      <p:sp>
        <p:nvSpPr>
          <p:cNvPr id="4" name="Date Placeholder 3"/>
          <p:cNvSpPr>
            <a:spLocks noGrp="1"/>
          </p:cNvSpPr>
          <p:nvPr>
            <p:ph type="dt" sz="half" idx="10"/>
          </p:nvPr>
        </p:nvSpPr>
        <p:spPr/>
        <p:txBody>
          <a:bodyPr/>
          <a:lstStyle/>
          <a:p>
            <a:fld id="{314DA600-7926-48AD-ADFB-E6DDFE5B6478}" type="datetime1">
              <a:rPr lang="en-US" altLang="zh-CN" smtClean="0"/>
              <a:t>9/13/2012</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
        <p:nvSpPr>
          <p:cNvPr id="8" name="Text Placeholder 3"/>
          <p:cNvSpPr>
            <a:spLocks noGrp="1"/>
          </p:cNvSpPr>
          <p:nvPr>
            <p:ph type="body" sz="half" idx="2"/>
          </p:nvPr>
        </p:nvSpPr>
        <p:spPr>
          <a:xfrm>
            <a:off x="1574801" y="4953000"/>
            <a:ext cx="7999315" cy="1074057"/>
          </a:xfrm>
        </p:spPr>
        <p:txBody>
          <a:bodyPr anchor="t">
            <a:normAutofit/>
          </a:bodyPr>
          <a:lstStyle>
            <a:lvl1pPr marL="0" indent="0">
              <a:buNone/>
              <a:defRPr lang="en-US" sz="1800" b="0" i="0" kern="1200" dirty="0" smtClean="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smtClean="0"/>
              <a:t>“</a:t>
            </a:r>
            <a:endParaRPr lang="en-US" dirty="0"/>
          </a:p>
        </p:txBody>
      </p:sp>
      <p:sp>
        <p:nvSpPr>
          <p:cNvPr id="15" name="TextBox 14"/>
          <p:cNvSpPr txBox="1"/>
          <p:nvPr/>
        </p:nvSpPr>
        <p:spPr>
          <a:xfrm>
            <a:off x="9334033" y="3316513"/>
            <a:ext cx="801912" cy="1969770"/>
          </a:xfrm>
          <a:prstGeom prst="rect">
            <a:avLst/>
          </a:prstGeom>
          <a:noFill/>
        </p:spPr>
        <p:txBody>
          <a:bodyPr wrap="square" rtlCol="0">
            <a:spAutoFit/>
          </a:bodyPr>
          <a:lstStyle>
            <a:defPPr>
              <a:defRPr lang="en-US"/>
            </a:defPPr>
            <a:lvl1pPr lvl="0" algn="r">
              <a:defRPr sz="12200" b="0" i="0">
                <a:solidFill>
                  <a:schemeClr val="bg2">
                    <a:lumMod val="40000"/>
                    <a:lumOff val="60000"/>
                  </a:schemeClr>
                </a:solidFill>
                <a:latin typeface="Arial"/>
                <a:ea typeface="+mj-ea"/>
                <a:cs typeface="+mj-cs"/>
              </a:defRPr>
            </a:lvl1pPr>
          </a:lstStyle>
          <a:p>
            <a:pPr lvl="0"/>
            <a:r>
              <a:rPr lang="en-US" dirty="0" smtClean="0"/>
              <a:t>”</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ltLang="zh-CN" smtClean="0"/>
              <a:t>Click to edit Master title style</a:t>
            </a:r>
            <a:endParaRPr lang="en-US"/>
          </a:p>
        </p:txBody>
      </p:sp>
      <p:sp>
        <p:nvSpPr>
          <p:cNvPr id="4" name="Date Placeholder 3"/>
          <p:cNvSpPr>
            <a:spLocks noGrp="1"/>
          </p:cNvSpPr>
          <p:nvPr>
            <p:ph type="dt" sz="half" idx="10"/>
          </p:nvPr>
        </p:nvSpPr>
        <p:spPr/>
        <p:txBody>
          <a:bodyPr/>
          <a:lstStyle/>
          <a:p>
            <a:fld id="{472EEDBD-07FA-4520-8B63-9A1878393D0B}" type="datetime1">
              <a:rPr lang="en-US" altLang="zh-CN" smtClean="0"/>
              <a:t>9/13/2012</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
        <p:nvSpPr>
          <p:cNvPr id="10" name="Text Placeholder 3"/>
          <p:cNvSpPr>
            <a:spLocks noGrp="1"/>
          </p:cNvSpPr>
          <p:nvPr>
            <p:ph type="body" sz="half" idx="2"/>
          </p:nvPr>
        </p:nvSpPr>
        <p:spPr>
          <a:xfrm>
            <a:off x="1154954" y="4350657"/>
            <a:ext cx="8825659" cy="16764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3" name="Text Placeholder 3"/>
          <p:cNvSpPr>
            <a:spLocks noGrp="1"/>
          </p:cNvSpPr>
          <p:nvPr>
            <p:ph type="body" sz="half" idx="13"/>
          </p:nvPr>
        </p:nvSpPr>
        <p:spPr>
          <a:xfrm>
            <a:off x="1154953" y="3848610"/>
            <a:ext cx="8825659" cy="588517"/>
          </a:xfrm>
        </p:spPr>
        <p:txBody>
          <a:bodyPr anchor="b">
            <a:normAutofit/>
          </a:bodyPr>
          <a:lstStyle>
            <a:lvl1pPr marL="0" indent="0" algn="l" defTabSz="457200" rtl="0" eaLnBrk="1" latinLnBrk="0" hangingPunct="1">
              <a:buNone/>
              <a:defRPr lang="en-US" sz="3600" b="0" i="0" kern="1200" cap="none" dirty="0" smtClean="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7" name="Date Placeholder 3"/>
          <p:cNvSpPr>
            <a:spLocks noGrp="1"/>
          </p:cNvSpPr>
          <p:nvPr>
            <p:ph type="dt" sz="half" idx="10"/>
          </p:nvPr>
        </p:nvSpPr>
        <p:spPr/>
        <p:txBody>
          <a:bodyPr/>
          <a:lstStyle/>
          <a:p>
            <a:fld id="{FC3A9C9E-3F5F-457F-8663-DB96336C0F7D}" type="datetime1">
              <a:rPr lang="en-US" altLang="zh-CN" smtClean="0"/>
              <a:t>9/13/2012</a:t>
            </a:fld>
            <a:endParaRPr lang="en-US" dirty="0"/>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9" name="Picture Placeholder 2"/>
          <p:cNvSpPr>
            <a:spLocks noGrp="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Click icon to add picture</a:t>
            </a:r>
            <a:endParaRPr lang="en-US"/>
          </a:p>
        </p:txBody>
      </p:sp>
      <p:sp>
        <p:nvSpPr>
          <p:cNvPr id="30" name="Picture Placeholder 2"/>
          <p:cNvSpPr>
            <a:spLocks noGrp="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Click icon to add picture</a:t>
            </a:r>
            <a:endParaRPr lang="en-US"/>
          </a:p>
        </p:txBody>
      </p:sp>
      <p:sp>
        <p:nvSpPr>
          <p:cNvPr id="31" name="Picture Placeholder 2"/>
          <p:cNvSpPr>
            <a:spLocks noGrp="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Click icon to add picture</a:t>
            </a:r>
            <a:endParaRPr lang="en-US"/>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0350DF9-794E-4E5C-A2E7-85486E0E32B4}" type="datetime1">
              <a:rPr lang="en-US" altLang="zh-CN" smtClean="0"/>
              <a:t>9/13/2012</a:t>
            </a:fld>
            <a:endParaRPr lang="en-US" dirty="0"/>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a:p>
        </p:txBody>
      </p:sp>
      <p:sp>
        <p:nvSpPr>
          <p:cNvPr id="3" name="Vertical Text Placeholder 2"/>
          <p:cNvSpPr>
            <a:spLocks noGrp="1"/>
          </p:cNvSpPr>
          <p:nvPr>
            <p:ph type="body" orient="vert" idx="1"/>
          </p:nvPr>
        </p:nvSpPr>
        <p:spPr/>
        <p:txBody>
          <a:bodyPr vert="eaVert" anchor="t" anchorCtr="0"/>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2841F123-805E-4ABD-8BCC-36E7EA6E5C8C}" type="datetime1">
              <a:rPr lang="en-US" altLang="zh-CN" smtClean="0"/>
              <a:t>9/13/2012</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ltLang="zh-CN" smtClean="0"/>
              <a:t>Click to edit Master title style</a:t>
            </a:r>
            <a:endParaRPr lang="en-US"/>
          </a:p>
        </p:txBody>
      </p:sp>
      <p:sp>
        <p:nvSpPr>
          <p:cNvPr id="3" name="Vertical Text Placeholder 2"/>
          <p:cNvSpPr>
            <a:spLocks noGrp="1"/>
          </p:cNvSpPr>
          <p:nvPr>
            <p:ph type="body" orient="vert" idx="1"/>
          </p:nvPr>
        </p:nvSpPr>
        <p:spPr>
          <a:xfrm>
            <a:off x="652463" y="430213"/>
            <a:ext cx="7423149" cy="5826125"/>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3627FCFA-F22C-422F-8FE6-E9F6AC38FAB6}" type="datetime1">
              <a:rPr lang="en-US" altLang="zh-CN" smtClean="0"/>
              <a:t>9/13/2012</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3"/>
          <p:cNvSpPr>
            <a:spLocks noGrp="1"/>
          </p:cNvSpPr>
          <p:nvPr>
            <p:ph type="dt" sz="half" idx="10"/>
          </p:nvPr>
        </p:nvSpPr>
        <p:spPr/>
        <p:txBody>
          <a:bodyPr/>
          <a:lstStyle/>
          <a:p>
            <a:fld id="{8399C990-50F5-4B26-A4FC-ED83DEBB7F46}" type="datetime1">
              <a:rPr lang="en-US" altLang="zh-CN" smtClean="0"/>
              <a:t>9/13/2012</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B03EBD3C-0108-4206-BEBB-D8B6D3E818DE}" type="datetime1">
              <a:rPr lang="en-US" altLang="zh-CN" smtClean="0"/>
              <a:t>9/13/2012</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5" name="Date Placeholder 4"/>
          <p:cNvSpPr>
            <a:spLocks noGrp="1"/>
          </p:cNvSpPr>
          <p:nvPr>
            <p:ph type="dt" sz="half" idx="10"/>
          </p:nvPr>
        </p:nvSpPr>
        <p:spPr/>
        <p:txBody>
          <a:bodyPr/>
          <a:lstStyle/>
          <a:p>
            <a:fld id="{5DB13271-2D4A-450D-9B14-09F7480C3899}" type="datetime1">
              <a:rPr lang="en-US" altLang="zh-CN" smtClean="0"/>
              <a:t>9/13/2012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CN" smtClean="0"/>
              <a:t>Click to edit Master title style</a:t>
            </a:r>
            <a:endParaRPr lang="en-US"/>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7" name="Date Placeholder 6"/>
          <p:cNvSpPr>
            <a:spLocks noGrp="1"/>
          </p:cNvSpPr>
          <p:nvPr>
            <p:ph type="dt" sz="half" idx="10"/>
          </p:nvPr>
        </p:nvSpPr>
        <p:spPr/>
        <p:txBody>
          <a:bodyPr/>
          <a:lstStyle/>
          <a:p>
            <a:fld id="{CF20056C-BF84-4EBF-85BE-A7636788C80A}" type="datetime1">
              <a:rPr lang="en-US" altLang="zh-CN" smtClean="0"/>
              <a:t>9/13/2012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a:p>
        </p:txBody>
      </p:sp>
      <p:sp>
        <p:nvSpPr>
          <p:cNvPr id="7" name="Date Placeholder 2"/>
          <p:cNvSpPr>
            <a:spLocks noGrp="1"/>
          </p:cNvSpPr>
          <p:nvPr>
            <p:ph type="dt" sz="half" idx="10"/>
          </p:nvPr>
        </p:nvSpPr>
        <p:spPr/>
        <p:txBody>
          <a:bodyPr/>
          <a:lstStyle/>
          <a:p>
            <a:fld id="{3EC4302B-D792-49F0-9CDB-9CE48E6079A3}" type="datetime1">
              <a:rPr lang="en-US" altLang="zh-CN" smtClean="0"/>
              <a:t>9/13/2012</a:t>
            </a:fld>
            <a:endParaRPr lang="en-US" dirty="0"/>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D57F1E4F-1CFF-5643-939E-02111984F56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3173E65A-78DA-4786-A77C-130C15E9DD69}" type="datetime1">
              <a:rPr lang="en-US" altLang="zh-CN" smtClean="0"/>
              <a:t>9/13/2012</a:t>
            </a:fld>
            <a:endParaRPr lang="en-US" dirty="0"/>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D57F1E4F-1CFF-5643-939E-02111984F56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ltLang="zh-CN"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7" name="Date Placeholder 4"/>
          <p:cNvSpPr>
            <a:spLocks noGrp="1"/>
          </p:cNvSpPr>
          <p:nvPr>
            <p:ph type="dt" sz="half" idx="10"/>
          </p:nvPr>
        </p:nvSpPr>
        <p:spPr/>
        <p:txBody>
          <a:bodyPr/>
          <a:lstStyle/>
          <a:p>
            <a:fld id="{94FC0D8A-4790-4041-B93E-9FC8E5FAB5E1}" type="datetime1">
              <a:rPr lang="en-US" altLang="zh-CN" smtClean="0"/>
              <a:t>9/13/2012</a:t>
            </a:fld>
            <a:endParaRPr lang="en-US" dirty="0"/>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ltLang="zh-CN" smtClean="0"/>
              <a:t>Click to edit Master title style</a:t>
            </a:r>
            <a:endParaRPr lang="en-US" dirty="0"/>
          </a:p>
        </p:txBody>
      </p:sp>
      <p:sp>
        <p:nvSpPr>
          <p:cNvPr id="3" name="Picture Placeholder 2"/>
          <p:cNvSpPr>
            <a:spLocks noGrp="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Click icon to add picture</a:t>
            </a:r>
            <a:endParaRPr lang="en-US"/>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F535A209-6D15-4324-BE60-D598D429DB00}" type="datetime1">
              <a:rPr lang="en-US" altLang="zh-CN" smtClean="0"/>
              <a:t>9/13/2012</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3" name="Oval 12"/>
          <p:cNvSpPr/>
          <p:nvPr/>
        </p:nvSpPr>
        <p:spPr>
          <a:xfrm>
            <a:off x="-153988" y="2667000"/>
            <a:ext cx="4191000" cy="4191000"/>
          </a:xfrm>
          <a:prstGeom prst="ellipse">
            <a:avLst/>
          </a:prstGeom>
          <a:gradFill flip="none" rotWithShape="1">
            <a:gsLst>
              <a:gs pos="0">
                <a:schemeClr val="bg2">
                  <a:lumMod val="60000"/>
                  <a:lumOff val="40000"/>
                  <a:alpha val="10000"/>
                </a:schemeClr>
              </a:gs>
              <a:gs pos="75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799941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p:cNvSpPr/>
          <p:nvPr/>
        </p:nvSpPr>
        <p:spPr>
          <a:xfrm>
            <a:off x="8609012" y="6096000"/>
            <a:ext cx="990600" cy="990600"/>
          </a:xfrm>
          <a:prstGeom prst="ellipse">
            <a:avLst/>
          </a:prstGeom>
          <a:gradFill flip="none" rotWithShape="1">
            <a:gsLst>
              <a:gs pos="0">
                <a:schemeClr val="bg2">
                  <a:lumMod val="60000"/>
                  <a:lumOff val="40000"/>
                  <a:alpha val="11000"/>
                </a:schemeClr>
              </a:gs>
              <a:gs pos="67000">
                <a:schemeClr val="bg2">
                  <a:lumMod val="60000"/>
                  <a:lumOff val="40000"/>
                  <a:alpha val="0"/>
                </a:schemeClr>
              </a:gs>
              <a:gs pos="30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ltLang="zh-CN" smtClean="0"/>
              <a:t>Click to edit Master title style</a:t>
            </a:r>
            <a:endParaRPr lang="en-US"/>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8B2D0A48-9909-463E-808E-C3D99B3D28A4}" type="datetime1">
              <a:rPr lang="en-US" altLang="zh-CN" smtClean="0"/>
              <a:t>9/13/2012</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3" r:id="rId14"/>
    <p:sldLayoutId id="2147483665" r:id="rId15"/>
    <p:sldLayoutId id="2147483669" r:id="rId16"/>
    <p:sldLayoutId id="2147483670" r:id="rId17"/>
    <p:sldLayoutId id="2147483658" r:id="rId18"/>
    <p:sldLayoutId id="2147483659" r:id="rId19"/>
  </p:sldLayoutIdLst>
  <p:hf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ct val="20000"/>
        </a:spcBef>
        <a:spcAft>
          <a:spcPts val="60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ct val="20000"/>
        </a:spcBef>
        <a:spcAft>
          <a:spcPts val="60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ct val="20000"/>
        </a:spcBef>
        <a:spcAft>
          <a:spcPts val="60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ct val="20000"/>
        </a:spcBef>
        <a:spcAft>
          <a:spcPts val="60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ct val="20000"/>
        </a:spcBef>
        <a:spcAft>
          <a:spcPts val="60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6pPr>
      <a:lvl7pPr marL="2971800" indent="-228600" algn="l" defTabSz="457200" rtl="0" eaLnBrk="1" latinLnBrk="0" hangingPunct="1">
        <a:spcBef>
          <a:spcPct val="20000"/>
        </a:spcBef>
        <a:spcAft>
          <a:spcPts val="60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7pPr>
      <a:lvl8pPr marL="3429000" indent="-228600" algn="l" defTabSz="457200" rtl="0" eaLnBrk="1" latinLnBrk="0" hangingPunct="1">
        <a:spcBef>
          <a:spcPct val="20000"/>
        </a:spcBef>
        <a:spcAft>
          <a:spcPts val="60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8pPr>
      <a:lvl9pPr marL="3886200" indent="-228600" algn="l" defTabSz="457200" rtl="0" eaLnBrk="1" latinLnBrk="0" hangingPunct="1">
        <a:spcBef>
          <a:spcPct val="20000"/>
        </a:spcBef>
        <a:spcAft>
          <a:spcPts val="60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ir.lib.tsinghua.edu.cn/"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vivo.cornell.edu/vis/map-of-science/individual5713"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en.wikipedia.org/wiki/Institutional_repository"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vivo.cornell.edu/vis/author-network/individual5713"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dirty="0" smtClean="0"/>
              <a:t>机构知识库</a:t>
            </a:r>
            <a:endParaRPr lang="zh-CN" altLang="en-US" dirty="0"/>
          </a:p>
        </p:txBody>
      </p:sp>
      <p:sp>
        <p:nvSpPr>
          <p:cNvPr id="3" name="Subtitle 2"/>
          <p:cNvSpPr>
            <a:spLocks noGrp="1"/>
          </p:cNvSpPr>
          <p:nvPr>
            <p:ph type="subTitle" idx="1"/>
          </p:nvPr>
        </p:nvSpPr>
        <p:spPr>
          <a:xfrm>
            <a:off x="1154955" y="4777379"/>
            <a:ext cx="8825658" cy="1309911"/>
          </a:xfrm>
        </p:spPr>
        <p:txBody>
          <a:bodyPr/>
          <a:lstStyle/>
          <a:p>
            <a:r>
              <a:rPr lang="zh-CN" altLang="en-US" dirty="0" smtClean="0"/>
              <a:t>武帅  高级产品经理</a:t>
            </a:r>
            <a:endParaRPr lang="en-US" altLang="zh-CN" dirty="0" smtClean="0"/>
          </a:p>
          <a:p>
            <a:r>
              <a:rPr lang="zh-CN" altLang="en-US" dirty="0" smtClean="0"/>
              <a:t>北京爱琴海乐之技术有限公司</a:t>
            </a:r>
            <a:endParaRPr lang="en-US" altLang="zh-CN" dirty="0" smtClean="0"/>
          </a:p>
          <a:p>
            <a:r>
              <a:rPr lang="en-US" altLang="zh-CN" dirty="0" smtClean="0"/>
              <a:t>2012</a:t>
            </a:r>
            <a:r>
              <a:rPr lang="zh-CN" altLang="en-US" dirty="0" smtClean="0"/>
              <a:t>年</a:t>
            </a:r>
            <a:r>
              <a:rPr lang="en-US" altLang="zh-CN" dirty="0" smtClean="0"/>
              <a:t>9</a:t>
            </a:r>
            <a:r>
              <a:rPr lang="zh-CN" altLang="en-US" dirty="0" smtClean="0"/>
              <a:t>月</a:t>
            </a:r>
            <a:r>
              <a:rPr lang="en-US" altLang="zh-CN" dirty="0" smtClean="0"/>
              <a:t>13</a:t>
            </a:r>
            <a:r>
              <a:rPr lang="zh-CN" altLang="en-US" dirty="0" smtClean="0"/>
              <a:t>日</a:t>
            </a:r>
            <a:endParaRPr lang="zh-CN" alt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1</a:t>
            </a:fld>
            <a:endParaRPr lang="en-US"/>
          </a:p>
        </p:txBody>
      </p:sp>
    </p:spTree>
    <p:extLst>
      <p:ext uri="{BB962C8B-B14F-4D97-AF65-F5344CB8AC3E}">
        <p14:creationId xmlns:p14="http://schemas.microsoft.com/office/powerpoint/2010/main" val="31779354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建立机构知识库采用的软件</a:t>
            </a:r>
            <a:endParaRPr lang="zh-CN" altLang="en-US" dirty="0"/>
          </a:p>
        </p:txBody>
      </p:sp>
      <p:sp>
        <p:nvSpPr>
          <p:cNvPr id="3" name="内容占位符 2"/>
          <p:cNvSpPr>
            <a:spLocks noGrp="1"/>
          </p:cNvSpPr>
          <p:nvPr>
            <p:ph idx="1"/>
          </p:nvPr>
        </p:nvSpPr>
        <p:spPr>
          <a:xfrm>
            <a:off x="1090249" y="1321398"/>
            <a:ext cx="8946541" cy="5340659"/>
          </a:xfrm>
        </p:spPr>
        <p:txBody>
          <a:bodyPr>
            <a:normAutofit/>
          </a:bodyPr>
          <a:lstStyle/>
          <a:p>
            <a:pPr>
              <a:lnSpc>
                <a:spcPct val="150000"/>
              </a:lnSpc>
            </a:pPr>
            <a:r>
              <a:rPr lang="zh-CN" altLang="en-US" sz="2400" dirty="0" smtClean="0"/>
              <a:t>使用</a:t>
            </a:r>
            <a:r>
              <a:rPr lang="en-US" altLang="zh-CN" sz="2400" dirty="0" smtClean="0"/>
              <a:t>DSpace</a:t>
            </a:r>
            <a:r>
              <a:rPr lang="zh-CN" altLang="en-US" sz="2400" dirty="0" smtClean="0"/>
              <a:t>的占大多数，其次是</a:t>
            </a:r>
            <a:r>
              <a:rPr lang="en-US" altLang="zh-CN" sz="2400" dirty="0" err="1" smtClean="0"/>
              <a:t>Eprints</a:t>
            </a:r>
            <a:r>
              <a:rPr lang="zh-CN" altLang="en-US" sz="2400" dirty="0" smtClean="0"/>
              <a:t>。</a:t>
            </a:r>
            <a:endParaRPr lang="en-US" altLang="zh-CN" sz="2400" dirty="0" smtClean="0"/>
          </a:p>
          <a:p>
            <a:pPr>
              <a:lnSpc>
                <a:spcPct val="150000"/>
              </a:lnSpc>
            </a:pPr>
            <a:endParaRPr lang="en-US" altLang="zh-CN" sz="2400" dirty="0"/>
          </a:p>
          <a:p>
            <a:pPr>
              <a:lnSpc>
                <a:spcPct val="150000"/>
              </a:lnSpc>
            </a:pPr>
            <a:endParaRPr lang="en-US" altLang="zh-CN" sz="2400" dirty="0" smtClean="0"/>
          </a:p>
          <a:p>
            <a:pPr>
              <a:lnSpc>
                <a:spcPct val="150000"/>
              </a:lnSpc>
            </a:pPr>
            <a:endParaRPr lang="en-US" altLang="zh-CN" sz="2400" dirty="0"/>
          </a:p>
          <a:p>
            <a:pPr>
              <a:lnSpc>
                <a:spcPct val="150000"/>
              </a:lnSpc>
            </a:pPr>
            <a:endParaRPr lang="en-US" altLang="zh-CN" sz="2400" dirty="0" smtClean="0"/>
          </a:p>
          <a:p>
            <a:pPr>
              <a:lnSpc>
                <a:spcPct val="150000"/>
              </a:lnSpc>
            </a:pPr>
            <a:endParaRPr lang="en-US" altLang="zh-CN" sz="2400" dirty="0"/>
          </a:p>
          <a:p>
            <a:pPr>
              <a:lnSpc>
                <a:spcPct val="150000"/>
              </a:lnSpc>
            </a:pPr>
            <a:endParaRPr lang="en-US" altLang="zh-CN" sz="2400" dirty="0" smtClean="0"/>
          </a:p>
          <a:p>
            <a:pPr marL="0" indent="0">
              <a:lnSpc>
                <a:spcPct val="110000"/>
              </a:lnSpc>
              <a:buNone/>
            </a:pPr>
            <a:r>
              <a:rPr lang="zh-CN" altLang="en-US" sz="1600" dirty="0"/>
              <a:t>数据来自</a:t>
            </a:r>
            <a:r>
              <a:rPr lang="en-US" altLang="zh-CN" sz="1600" dirty="0"/>
              <a:t>OpenDOAR  </a:t>
            </a:r>
            <a:r>
              <a:rPr lang="en-US" altLang="zh-CN" sz="1600" dirty="0" smtClean="0"/>
              <a:t>2010-9-13</a:t>
            </a:r>
            <a:endParaRPr lang="zh-CN" altLang="en-US" sz="1600" dirty="0"/>
          </a:p>
        </p:txBody>
      </p:sp>
      <p:sp>
        <p:nvSpPr>
          <p:cNvPr id="4" name="灯片编号占位符 3"/>
          <p:cNvSpPr>
            <a:spLocks noGrp="1"/>
          </p:cNvSpPr>
          <p:nvPr>
            <p:ph type="sldNum" sz="quarter" idx="12"/>
          </p:nvPr>
        </p:nvSpPr>
        <p:spPr/>
        <p:txBody>
          <a:bodyPr/>
          <a:lstStyle/>
          <a:p>
            <a:fld id="{D57F1E4F-1CFF-5643-939E-02111984F565}" type="slidenum">
              <a:rPr lang="en-US" smtClean="0"/>
              <a:t>10</a:t>
            </a:fld>
            <a:endParaRPr lang="en-US"/>
          </a:p>
        </p:txBody>
      </p:sp>
      <p:graphicFrame>
        <p:nvGraphicFramePr>
          <p:cNvPr id="6" name="图表 5"/>
          <p:cNvGraphicFramePr/>
          <p:nvPr>
            <p:extLst>
              <p:ext uri="{D42A27DB-BD31-4B8C-83A1-F6EECF244321}">
                <p14:modId xmlns:p14="http://schemas.microsoft.com/office/powerpoint/2010/main" val="1638210405"/>
              </p:ext>
            </p:extLst>
          </p:nvPr>
        </p:nvGraphicFramePr>
        <p:xfrm>
          <a:off x="2899954" y="2024743"/>
          <a:ext cx="7471955" cy="455893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213688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收录的文献类型排名</a:t>
            </a:r>
            <a:endParaRPr lang="zh-CN" altLang="en-US" dirty="0"/>
          </a:p>
        </p:txBody>
      </p:sp>
      <p:sp>
        <p:nvSpPr>
          <p:cNvPr id="3" name="内容占位符 2"/>
          <p:cNvSpPr>
            <a:spLocks noGrp="1"/>
          </p:cNvSpPr>
          <p:nvPr>
            <p:ph idx="1"/>
          </p:nvPr>
        </p:nvSpPr>
        <p:spPr>
          <a:xfrm>
            <a:off x="1103312" y="1438963"/>
            <a:ext cx="9555979" cy="5419037"/>
          </a:xfrm>
        </p:spPr>
        <p:txBody>
          <a:bodyPr>
            <a:normAutofit/>
          </a:bodyPr>
          <a:lstStyle/>
          <a:p>
            <a:pPr>
              <a:lnSpc>
                <a:spcPct val="150000"/>
              </a:lnSpc>
            </a:pPr>
            <a:r>
              <a:rPr lang="zh-CN" altLang="en-US" sz="2400" dirty="0" smtClean="0"/>
              <a:t>主要包括：期刊论文、学位论文、研究报告</a:t>
            </a:r>
            <a:r>
              <a:rPr lang="en-US" altLang="zh-CN" sz="2400" dirty="0" smtClean="0"/>
              <a:t>/</a:t>
            </a:r>
            <a:r>
              <a:rPr lang="zh-CN" altLang="en-US" sz="2400" dirty="0" smtClean="0"/>
              <a:t>工作文档、会议论文等</a:t>
            </a:r>
            <a:endParaRPr lang="en-US" altLang="zh-CN" sz="2400" dirty="0" smtClean="0"/>
          </a:p>
          <a:p>
            <a:pPr marL="0" indent="0">
              <a:buNone/>
            </a:pPr>
            <a:endParaRPr lang="en-US" altLang="zh-CN" sz="1600" dirty="0"/>
          </a:p>
          <a:p>
            <a:pPr marL="0" indent="0">
              <a:buNone/>
            </a:pPr>
            <a:endParaRPr lang="en-US" altLang="zh-CN" sz="1600" dirty="0" smtClean="0"/>
          </a:p>
          <a:p>
            <a:pPr marL="0" indent="0">
              <a:buNone/>
            </a:pPr>
            <a:endParaRPr lang="en-US" altLang="zh-CN" sz="1600" dirty="0"/>
          </a:p>
          <a:p>
            <a:pPr marL="0" indent="0">
              <a:buNone/>
            </a:pPr>
            <a:endParaRPr lang="en-US" altLang="zh-CN" sz="1600" dirty="0" smtClean="0"/>
          </a:p>
          <a:p>
            <a:pPr marL="0" indent="0">
              <a:buNone/>
            </a:pPr>
            <a:endParaRPr lang="en-US" altLang="zh-CN" sz="1600" dirty="0"/>
          </a:p>
          <a:p>
            <a:pPr marL="0" indent="0">
              <a:buNone/>
            </a:pPr>
            <a:endParaRPr lang="en-US" altLang="zh-CN" sz="1600" dirty="0" smtClean="0"/>
          </a:p>
          <a:p>
            <a:pPr marL="0" indent="0">
              <a:buNone/>
            </a:pPr>
            <a:endParaRPr lang="en-US" altLang="zh-CN" sz="1600" dirty="0"/>
          </a:p>
          <a:p>
            <a:pPr marL="0" indent="0">
              <a:buNone/>
            </a:pPr>
            <a:endParaRPr lang="en-US" altLang="zh-CN" sz="1600" dirty="0" smtClean="0"/>
          </a:p>
          <a:p>
            <a:pPr marL="0" indent="0">
              <a:buNone/>
            </a:pPr>
            <a:endParaRPr lang="en-US" altLang="zh-CN" sz="1600" dirty="0"/>
          </a:p>
          <a:p>
            <a:pPr marL="0" indent="0">
              <a:buNone/>
            </a:pPr>
            <a:endParaRPr lang="en-US" altLang="zh-CN" sz="1600" dirty="0" smtClean="0"/>
          </a:p>
          <a:p>
            <a:pPr marL="0" indent="0">
              <a:buNone/>
            </a:pPr>
            <a:endParaRPr lang="en-US" altLang="zh-CN" sz="1600" dirty="0"/>
          </a:p>
          <a:p>
            <a:pPr marL="0" indent="0" algn="r">
              <a:buNone/>
            </a:pPr>
            <a:r>
              <a:rPr lang="zh-CN" altLang="en-US" sz="1600" dirty="0"/>
              <a:t>数据来自</a:t>
            </a:r>
            <a:r>
              <a:rPr lang="en-US" altLang="zh-CN" sz="1600" dirty="0"/>
              <a:t>OpenDOAR  2010-9-13</a:t>
            </a:r>
            <a:endParaRPr lang="zh-CN" altLang="en-US" sz="1600" dirty="0"/>
          </a:p>
          <a:p>
            <a:pPr marL="0" indent="0" algn="r">
              <a:buNone/>
            </a:pPr>
            <a:endParaRPr lang="en-US" altLang="zh-CN" sz="1600" dirty="0" smtClean="0"/>
          </a:p>
        </p:txBody>
      </p:sp>
      <p:sp>
        <p:nvSpPr>
          <p:cNvPr id="4" name="灯片编号占位符 3"/>
          <p:cNvSpPr>
            <a:spLocks noGrp="1"/>
          </p:cNvSpPr>
          <p:nvPr>
            <p:ph type="sldNum" sz="quarter" idx="12"/>
          </p:nvPr>
        </p:nvSpPr>
        <p:spPr/>
        <p:txBody>
          <a:bodyPr/>
          <a:lstStyle/>
          <a:p>
            <a:fld id="{D57F1E4F-1CFF-5643-939E-02111984F565}" type="slidenum">
              <a:rPr lang="en-US" smtClean="0"/>
              <a:t>11</a:t>
            </a:fld>
            <a:endParaRPr lang="en-US"/>
          </a:p>
        </p:txBody>
      </p:sp>
      <p:graphicFrame>
        <p:nvGraphicFramePr>
          <p:cNvPr id="5" name="图表 4"/>
          <p:cNvGraphicFramePr/>
          <p:nvPr>
            <p:extLst>
              <p:ext uri="{D42A27DB-BD31-4B8C-83A1-F6EECF244321}">
                <p14:modId xmlns:p14="http://schemas.microsoft.com/office/powerpoint/2010/main" val="2141379242"/>
              </p:ext>
            </p:extLst>
          </p:nvPr>
        </p:nvGraphicFramePr>
        <p:xfrm>
          <a:off x="1548674" y="2025952"/>
          <a:ext cx="7334069" cy="47144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156935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全球</a:t>
            </a:r>
            <a:r>
              <a:rPr lang="en-US" altLang="zh-CN" dirty="0" smtClean="0"/>
              <a:t>IR</a:t>
            </a:r>
            <a:r>
              <a:rPr lang="zh-CN" altLang="en-US" dirty="0" smtClean="0"/>
              <a:t>发展的特点</a:t>
            </a:r>
            <a:endParaRPr lang="zh-CN" altLang="en-US" dirty="0"/>
          </a:p>
        </p:txBody>
      </p:sp>
      <p:sp>
        <p:nvSpPr>
          <p:cNvPr id="3" name="内容占位符 2"/>
          <p:cNvSpPr>
            <a:spLocks noGrp="1"/>
          </p:cNvSpPr>
          <p:nvPr>
            <p:ph idx="1"/>
          </p:nvPr>
        </p:nvSpPr>
        <p:spPr>
          <a:xfrm>
            <a:off x="1103312" y="1619794"/>
            <a:ext cx="10000117" cy="4628605"/>
          </a:xfrm>
        </p:spPr>
        <p:txBody>
          <a:bodyPr>
            <a:normAutofit/>
          </a:bodyPr>
          <a:lstStyle/>
          <a:p>
            <a:pPr>
              <a:lnSpc>
                <a:spcPct val="150000"/>
              </a:lnSpc>
            </a:pPr>
            <a:r>
              <a:rPr lang="zh-CN" altLang="en-US" sz="2400" dirty="0"/>
              <a:t>内容和目的多元化：缓解学术危机；</a:t>
            </a:r>
            <a:r>
              <a:rPr lang="zh-CN" altLang="en-US" sz="2400" dirty="0" smtClean="0"/>
              <a:t>保存和</a:t>
            </a:r>
            <a:r>
              <a:rPr lang="zh-CN" altLang="en-US" sz="2400" dirty="0"/>
              <a:t>管理机构资料</a:t>
            </a:r>
          </a:p>
          <a:p>
            <a:pPr>
              <a:lnSpc>
                <a:spcPct val="150000"/>
              </a:lnSpc>
            </a:pPr>
            <a:r>
              <a:rPr lang="zh-CN" altLang="en-US" sz="2400" dirty="0" smtClean="0"/>
              <a:t>多种</a:t>
            </a:r>
            <a:r>
              <a:rPr lang="zh-CN" altLang="en-US" sz="2400" dirty="0"/>
              <a:t>访问方式并存：开放存取，访问</a:t>
            </a:r>
            <a:r>
              <a:rPr lang="zh-CN" altLang="en-US" sz="2400" dirty="0" smtClean="0"/>
              <a:t>限制等</a:t>
            </a:r>
            <a:endParaRPr lang="zh-CN" altLang="en-US" sz="2400" dirty="0"/>
          </a:p>
          <a:p>
            <a:pPr>
              <a:lnSpc>
                <a:spcPct val="150000"/>
              </a:lnSpc>
            </a:pPr>
            <a:r>
              <a:rPr lang="zh-CN" altLang="en-US" sz="2400" dirty="0" smtClean="0"/>
              <a:t>多种</a:t>
            </a:r>
            <a:r>
              <a:rPr lang="zh-CN" altLang="en-US" sz="2400" dirty="0"/>
              <a:t>表现形式：有全文或者仅仅元数据</a:t>
            </a:r>
          </a:p>
          <a:p>
            <a:pPr>
              <a:lnSpc>
                <a:spcPct val="150000"/>
              </a:lnSpc>
            </a:pPr>
            <a:r>
              <a:rPr lang="zh-CN" altLang="en-US" sz="2400" dirty="0" smtClean="0"/>
              <a:t>资料</a:t>
            </a:r>
            <a:r>
              <a:rPr lang="zh-CN" altLang="en-US" sz="2400" dirty="0"/>
              <a:t>收集途径：多种方式</a:t>
            </a:r>
            <a:r>
              <a:rPr lang="zh-CN" altLang="en-US" sz="2400" dirty="0" smtClean="0"/>
              <a:t>并存</a:t>
            </a:r>
            <a:endParaRPr lang="en-US" altLang="zh-CN" sz="2400" dirty="0" smtClean="0"/>
          </a:p>
          <a:p>
            <a:pPr>
              <a:lnSpc>
                <a:spcPct val="150000"/>
              </a:lnSpc>
            </a:pPr>
            <a:r>
              <a:rPr lang="zh-CN" altLang="en-US" sz="2400" dirty="0"/>
              <a:t>在一些欧洲国家，如：德国、意大利、</a:t>
            </a:r>
            <a:r>
              <a:rPr lang="zh-CN" altLang="en-US" sz="2400" dirty="0" smtClean="0"/>
              <a:t>法国</a:t>
            </a:r>
            <a:r>
              <a:rPr lang="zh-CN" altLang="en-US" sz="2400" dirty="0"/>
              <a:t>等，基本上所有高校都建立了</a:t>
            </a:r>
            <a:r>
              <a:rPr lang="zh-CN" altLang="en-US" sz="2400" dirty="0" smtClean="0"/>
              <a:t>机构知识库</a:t>
            </a:r>
            <a:endParaRPr lang="zh-CN" altLang="en-US" sz="2400" dirty="0"/>
          </a:p>
        </p:txBody>
      </p:sp>
      <p:sp>
        <p:nvSpPr>
          <p:cNvPr id="4" name="灯片编号占位符 3"/>
          <p:cNvSpPr>
            <a:spLocks noGrp="1"/>
          </p:cNvSpPr>
          <p:nvPr>
            <p:ph type="sldNum" sz="quarter" idx="12"/>
          </p:nvPr>
        </p:nvSpPr>
        <p:spPr/>
        <p:txBody>
          <a:bodyPr/>
          <a:lstStyle/>
          <a:p>
            <a:fld id="{D57F1E4F-1CFF-5643-939E-02111984F565}" type="slidenum">
              <a:rPr lang="en-US" smtClean="0"/>
              <a:t>12</a:t>
            </a:fld>
            <a:endParaRPr lang="en-US"/>
          </a:p>
        </p:txBody>
      </p:sp>
    </p:spTree>
    <p:extLst>
      <p:ext uri="{BB962C8B-B14F-4D97-AF65-F5344CB8AC3E}">
        <p14:creationId xmlns:p14="http://schemas.microsoft.com/office/powerpoint/2010/main" val="1206453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美国</a:t>
            </a:r>
            <a:endParaRPr lang="zh-CN" altLang="en-US" dirty="0"/>
          </a:p>
        </p:txBody>
      </p:sp>
      <p:sp>
        <p:nvSpPr>
          <p:cNvPr id="3" name="内容占位符 2"/>
          <p:cNvSpPr>
            <a:spLocks noGrp="1"/>
          </p:cNvSpPr>
          <p:nvPr>
            <p:ph idx="1"/>
          </p:nvPr>
        </p:nvSpPr>
        <p:spPr>
          <a:xfrm>
            <a:off x="1103312" y="1556524"/>
            <a:ext cx="10013179" cy="4195481"/>
          </a:xfrm>
        </p:spPr>
        <p:txBody>
          <a:bodyPr>
            <a:normAutofit/>
          </a:bodyPr>
          <a:lstStyle/>
          <a:p>
            <a:pPr>
              <a:lnSpc>
                <a:spcPct val="150000"/>
              </a:lnSpc>
            </a:pPr>
            <a:r>
              <a:rPr lang="zh-CN" altLang="en-US" sz="2400" dirty="0"/>
              <a:t>在</a:t>
            </a:r>
            <a:r>
              <a:rPr lang="en-US" altLang="zh-CN" sz="2400" dirty="0"/>
              <a:t>2006</a:t>
            </a:r>
            <a:r>
              <a:rPr lang="zh-CN" altLang="en-US" sz="2400" dirty="0"/>
              <a:t>年中期有一个快速提升，之后稳定</a:t>
            </a:r>
            <a:r>
              <a:rPr lang="zh-CN" altLang="en-US" sz="2400" dirty="0" smtClean="0"/>
              <a:t>发展。</a:t>
            </a:r>
            <a:endParaRPr lang="zh-CN" altLang="en-US" sz="2400" dirty="0"/>
          </a:p>
        </p:txBody>
      </p:sp>
      <p:sp>
        <p:nvSpPr>
          <p:cNvPr id="4" name="灯片编号占位符 3"/>
          <p:cNvSpPr>
            <a:spLocks noGrp="1"/>
          </p:cNvSpPr>
          <p:nvPr>
            <p:ph type="sldNum" sz="quarter" idx="12"/>
          </p:nvPr>
        </p:nvSpPr>
        <p:spPr/>
        <p:txBody>
          <a:bodyPr/>
          <a:lstStyle/>
          <a:p>
            <a:fld id="{D57F1E4F-1CFF-5643-939E-02111984F565}" type="slidenum">
              <a:rPr lang="en-US" smtClean="0"/>
              <a:t>13</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119" y="2215242"/>
            <a:ext cx="7744777" cy="4471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70369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特点</a:t>
            </a:r>
            <a:r>
              <a:rPr lang="en-US" altLang="zh-CN" dirty="0" smtClean="0"/>
              <a:t>1</a:t>
            </a:r>
            <a:endParaRPr lang="zh-CN" altLang="en-US" dirty="0"/>
          </a:p>
        </p:txBody>
      </p:sp>
      <p:sp>
        <p:nvSpPr>
          <p:cNvPr id="3" name="内容占位符 2"/>
          <p:cNvSpPr>
            <a:spLocks noGrp="1"/>
          </p:cNvSpPr>
          <p:nvPr>
            <p:ph idx="1"/>
          </p:nvPr>
        </p:nvSpPr>
        <p:spPr>
          <a:xfrm>
            <a:off x="1103312" y="1502229"/>
            <a:ext cx="10013179" cy="4937759"/>
          </a:xfrm>
        </p:spPr>
        <p:txBody>
          <a:bodyPr>
            <a:normAutofit/>
          </a:bodyPr>
          <a:lstStyle/>
          <a:p>
            <a:pPr>
              <a:lnSpc>
                <a:spcPct val="150000"/>
              </a:lnSpc>
            </a:pPr>
            <a:r>
              <a:rPr lang="zh-CN" altLang="en-US" sz="2400" dirty="0"/>
              <a:t>领导：图书馆主导，领导和支持</a:t>
            </a:r>
            <a:r>
              <a:rPr lang="en-US" altLang="zh-CN" sz="2400" dirty="0"/>
              <a:t>IR</a:t>
            </a:r>
            <a:r>
              <a:rPr lang="zh-CN" altLang="en-US" sz="2400" dirty="0"/>
              <a:t>工作</a:t>
            </a:r>
          </a:p>
          <a:p>
            <a:pPr>
              <a:lnSpc>
                <a:spcPct val="150000"/>
              </a:lnSpc>
            </a:pPr>
            <a:r>
              <a:rPr lang="zh-CN" altLang="en-US" sz="2400" dirty="0" smtClean="0"/>
              <a:t>资助</a:t>
            </a:r>
            <a:r>
              <a:rPr lang="zh-CN" altLang="en-US" sz="2400" dirty="0"/>
              <a:t>：纳入图书馆的日常运作费用</a:t>
            </a:r>
          </a:p>
          <a:p>
            <a:pPr>
              <a:lnSpc>
                <a:spcPct val="150000"/>
              </a:lnSpc>
            </a:pPr>
            <a:r>
              <a:rPr lang="zh-CN" altLang="en-US" sz="2400" dirty="0" smtClean="0"/>
              <a:t>内容：</a:t>
            </a:r>
            <a:endParaRPr lang="zh-CN" altLang="en-US" sz="2400" dirty="0"/>
          </a:p>
          <a:p>
            <a:pPr lvl="1">
              <a:lnSpc>
                <a:spcPct val="150000"/>
              </a:lnSpc>
            </a:pPr>
            <a:r>
              <a:rPr lang="zh-CN" altLang="en-US" dirty="0" smtClean="0"/>
              <a:t>内容</a:t>
            </a:r>
            <a:r>
              <a:rPr lang="zh-CN" altLang="en-US" dirty="0"/>
              <a:t>类型非常广泛，目前以文本资料为主；科学数据的</a:t>
            </a:r>
            <a:r>
              <a:rPr lang="zh-CN" altLang="en-US" dirty="0" smtClean="0"/>
              <a:t>收集</a:t>
            </a:r>
            <a:r>
              <a:rPr lang="zh-CN" altLang="en-US" dirty="0"/>
              <a:t>和管理逐渐得到重视</a:t>
            </a:r>
          </a:p>
          <a:p>
            <a:pPr lvl="1">
              <a:lnSpc>
                <a:spcPct val="150000"/>
              </a:lnSpc>
            </a:pPr>
            <a:r>
              <a:rPr lang="zh-CN" altLang="en-US" dirty="0" smtClean="0"/>
              <a:t>内容</a:t>
            </a:r>
            <a:r>
              <a:rPr lang="zh-CN" altLang="en-US" dirty="0"/>
              <a:t>的征集：“提高学者的学术声望”是主要目的；“</a:t>
            </a:r>
            <a:r>
              <a:rPr lang="zh-CN" altLang="en-US" dirty="0" smtClean="0"/>
              <a:t>与教工</a:t>
            </a:r>
            <a:r>
              <a:rPr lang="zh-CN" altLang="en-US" dirty="0"/>
              <a:t>一对一交流”是有效策略</a:t>
            </a:r>
          </a:p>
          <a:p>
            <a:pPr>
              <a:lnSpc>
                <a:spcPct val="150000"/>
              </a:lnSpc>
            </a:pPr>
            <a:r>
              <a:rPr lang="zh-CN" altLang="en-US" sz="2400" dirty="0" smtClean="0"/>
              <a:t>主要</a:t>
            </a:r>
            <a:r>
              <a:rPr lang="zh-CN" altLang="en-US" sz="2400" dirty="0"/>
              <a:t>贡献者：教工，研究生，图书馆员</a:t>
            </a:r>
          </a:p>
          <a:p>
            <a:pPr>
              <a:lnSpc>
                <a:spcPct val="150000"/>
              </a:lnSpc>
            </a:pPr>
            <a:r>
              <a:rPr lang="zh-CN" altLang="en-US" sz="2400" dirty="0" smtClean="0"/>
              <a:t>系统</a:t>
            </a:r>
            <a:r>
              <a:rPr lang="zh-CN" altLang="en-US" sz="2400" dirty="0"/>
              <a:t>：大多数采用开放源软件</a:t>
            </a:r>
            <a:r>
              <a:rPr lang="en-US" altLang="zh-CN" sz="2400" dirty="0"/>
              <a:t>DSpace</a:t>
            </a:r>
            <a:endParaRPr lang="zh-CN" altLang="en-US" sz="2400" dirty="0"/>
          </a:p>
        </p:txBody>
      </p:sp>
      <p:sp>
        <p:nvSpPr>
          <p:cNvPr id="4" name="灯片编号占位符 3"/>
          <p:cNvSpPr>
            <a:spLocks noGrp="1"/>
          </p:cNvSpPr>
          <p:nvPr>
            <p:ph type="sldNum" sz="quarter" idx="12"/>
          </p:nvPr>
        </p:nvSpPr>
        <p:spPr/>
        <p:txBody>
          <a:bodyPr/>
          <a:lstStyle/>
          <a:p>
            <a:fld id="{D57F1E4F-1CFF-5643-939E-02111984F565}" type="slidenum">
              <a:rPr lang="en-US" smtClean="0"/>
              <a:t>14</a:t>
            </a:fld>
            <a:endParaRPr lang="en-US"/>
          </a:p>
        </p:txBody>
      </p:sp>
    </p:spTree>
    <p:extLst>
      <p:ext uri="{BB962C8B-B14F-4D97-AF65-F5344CB8AC3E}">
        <p14:creationId xmlns:p14="http://schemas.microsoft.com/office/powerpoint/2010/main" val="9071971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特点</a:t>
            </a:r>
            <a:r>
              <a:rPr lang="en-US" altLang="zh-CN" dirty="0" smtClean="0"/>
              <a:t>2</a:t>
            </a:r>
            <a:endParaRPr lang="zh-CN" altLang="en-US" dirty="0"/>
          </a:p>
        </p:txBody>
      </p:sp>
      <p:sp>
        <p:nvSpPr>
          <p:cNvPr id="3" name="内容占位符 2"/>
          <p:cNvSpPr>
            <a:spLocks noGrp="1"/>
          </p:cNvSpPr>
          <p:nvPr>
            <p:ph idx="1"/>
          </p:nvPr>
        </p:nvSpPr>
        <p:spPr>
          <a:xfrm>
            <a:off x="1103312" y="1541418"/>
            <a:ext cx="10039305" cy="4706982"/>
          </a:xfrm>
        </p:spPr>
        <p:txBody>
          <a:bodyPr>
            <a:normAutofit/>
          </a:bodyPr>
          <a:lstStyle/>
          <a:p>
            <a:pPr>
              <a:lnSpc>
                <a:spcPct val="150000"/>
              </a:lnSpc>
            </a:pPr>
            <a:r>
              <a:rPr lang="zh-CN" altLang="en-US" sz="2400" dirty="0"/>
              <a:t>自下而上的方式：没有全国性的项目支持</a:t>
            </a:r>
          </a:p>
          <a:p>
            <a:pPr>
              <a:lnSpc>
                <a:spcPct val="150000"/>
              </a:lnSpc>
            </a:pPr>
            <a:r>
              <a:rPr lang="zh-CN" altLang="en-US" sz="2400" dirty="0" smtClean="0"/>
              <a:t>主要</a:t>
            </a:r>
            <a:r>
              <a:rPr lang="zh-CN" altLang="en-US" sz="2400" dirty="0"/>
              <a:t>的研究性大学基本上都建立了机构库，</a:t>
            </a:r>
            <a:r>
              <a:rPr lang="zh-CN" altLang="en-US" sz="2400" dirty="0" smtClean="0"/>
              <a:t>内容侧重</a:t>
            </a:r>
            <a:r>
              <a:rPr lang="zh-CN" altLang="en-US" sz="2400" dirty="0"/>
              <a:t>于学术研究资料；越来越多的普通高校也</a:t>
            </a:r>
            <a:r>
              <a:rPr lang="zh-CN" altLang="en-US" sz="2400" dirty="0" smtClean="0"/>
              <a:t>开始</a:t>
            </a:r>
            <a:r>
              <a:rPr lang="zh-CN" altLang="en-US" sz="2400" dirty="0"/>
              <a:t>建立机构库，内容侧重于原创教学资源</a:t>
            </a:r>
          </a:p>
          <a:p>
            <a:pPr>
              <a:lnSpc>
                <a:spcPct val="150000"/>
              </a:lnSpc>
            </a:pPr>
            <a:r>
              <a:rPr lang="zh-CN" altLang="en-US" sz="2400" dirty="0" smtClean="0"/>
              <a:t>资源</a:t>
            </a:r>
            <a:r>
              <a:rPr lang="zh-CN" altLang="en-US" sz="2400" dirty="0"/>
              <a:t>的持续积累是机构库建设的难点</a:t>
            </a:r>
          </a:p>
          <a:p>
            <a:pPr>
              <a:lnSpc>
                <a:spcPct val="150000"/>
              </a:lnSpc>
            </a:pPr>
            <a:r>
              <a:rPr lang="zh-CN" altLang="en-US" sz="2400" dirty="0" smtClean="0"/>
              <a:t>在</a:t>
            </a:r>
            <a:r>
              <a:rPr lang="en-US" altLang="zh-CN" sz="2400" dirty="0"/>
              <a:t>OpenDOAR - Open Access Repositories</a:t>
            </a:r>
            <a:r>
              <a:rPr lang="zh-CN" altLang="en-US" sz="2400" dirty="0"/>
              <a:t>网站</a:t>
            </a:r>
            <a:r>
              <a:rPr lang="zh-CN" altLang="en-US" sz="2400" dirty="0" smtClean="0"/>
              <a:t>排名前</a:t>
            </a:r>
            <a:r>
              <a:rPr lang="en-US" altLang="zh-CN" sz="2400" dirty="0"/>
              <a:t>20</a:t>
            </a:r>
            <a:r>
              <a:rPr lang="zh-CN" altLang="en-US" sz="2400" dirty="0"/>
              <a:t>名的机构库资源量在</a:t>
            </a:r>
            <a:r>
              <a:rPr lang="en-US" altLang="zh-CN" sz="2400" dirty="0"/>
              <a:t>1</a:t>
            </a:r>
            <a:r>
              <a:rPr lang="zh-CN" altLang="en-US" sz="2400" dirty="0"/>
              <a:t>万条以上</a:t>
            </a:r>
          </a:p>
          <a:p>
            <a:pPr>
              <a:lnSpc>
                <a:spcPct val="150000"/>
              </a:lnSpc>
            </a:pPr>
            <a:r>
              <a:rPr lang="zh-CN" altLang="en-US" sz="2400" dirty="0" smtClean="0"/>
              <a:t>机构</a:t>
            </a:r>
            <a:r>
              <a:rPr lang="zh-CN" altLang="en-US" sz="2400" dirty="0"/>
              <a:t>库的发展模式呈现多元化，服务于不同目的</a:t>
            </a:r>
          </a:p>
        </p:txBody>
      </p:sp>
      <p:sp>
        <p:nvSpPr>
          <p:cNvPr id="4" name="灯片编号占位符 3"/>
          <p:cNvSpPr>
            <a:spLocks noGrp="1"/>
          </p:cNvSpPr>
          <p:nvPr>
            <p:ph type="sldNum" sz="quarter" idx="12"/>
          </p:nvPr>
        </p:nvSpPr>
        <p:spPr/>
        <p:txBody>
          <a:bodyPr/>
          <a:lstStyle/>
          <a:p>
            <a:fld id="{D57F1E4F-1CFF-5643-939E-02111984F565}" type="slidenum">
              <a:rPr lang="en-US" smtClean="0"/>
              <a:t>15</a:t>
            </a:fld>
            <a:endParaRPr lang="en-US"/>
          </a:p>
        </p:txBody>
      </p:sp>
    </p:spTree>
    <p:extLst>
      <p:ext uri="{BB962C8B-B14F-4D97-AF65-F5344CB8AC3E}">
        <p14:creationId xmlns:p14="http://schemas.microsoft.com/office/powerpoint/2010/main" val="5062992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英国</a:t>
            </a:r>
            <a:endParaRPr lang="zh-CN" altLang="en-US" dirty="0"/>
          </a:p>
        </p:txBody>
      </p:sp>
      <p:sp>
        <p:nvSpPr>
          <p:cNvPr id="3" name="内容占位符 2"/>
          <p:cNvSpPr>
            <a:spLocks noGrp="1"/>
          </p:cNvSpPr>
          <p:nvPr>
            <p:ph idx="1"/>
          </p:nvPr>
        </p:nvSpPr>
        <p:spPr>
          <a:xfrm>
            <a:off x="1103312" y="1425901"/>
            <a:ext cx="8946541" cy="4195481"/>
          </a:xfrm>
        </p:spPr>
        <p:txBody>
          <a:bodyPr>
            <a:normAutofit/>
          </a:bodyPr>
          <a:lstStyle/>
          <a:p>
            <a:pPr>
              <a:lnSpc>
                <a:spcPct val="150000"/>
              </a:lnSpc>
            </a:pPr>
            <a:r>
              <a:rPr lang="zh-CN" altLang="en-US" sz="2400" dirty="0"/>
              <a:t>在</a:t>
            </a:r>
            <a:r>
              <a:rPr lang="en-US" altLang="zh-CN" sz="2400" dirty="0"/>
              <a:t>2006</a:t>
            </a:r>
            <a:r>
              <a:rPr lang="zh-CN" altLang="en-US" sz="2400" dirty="0"/>
              <a:t>年中期有小幅度提升，之后稳定</a:t>
            </a:r>
            <a:r>
              <a:rPr lang="zh-CN" altLang="en-US" sz="2400" dirty="0" smtClean="0"/>
              <a:t>发展。</a:t>
            </a:r>
            <a:endParaRPr lang="zh-CN" altLang="en-US" sz="2400" dirty="0"/>
          </a:p>
        </p:txBody>
      </p:sp>
      <p:sp>
        <p:nvSpPr>
          <p:cNvPr id="4" name="灯片编号占位符 3"/>
          <p:cNvSpPr>
            <a:spLocks noGrp="1"/>
          </p:cNvSpPr>
          <p:nvPr>
            <p:ph type="sldNum" sz="quarter" idx="12"/>
          </p:nvPr>
        </p:nvSpPr>
        <p:spPr/>
        <p:txBody>
          <a:bodyPr/>
          <a:lstStyle/>
          <a:p>
            <a:fld id="{D57F1E4F-1CFF-5643-939E-02111984F565}" type="slidenum">
              <a:rPr lang="en-US" smtClean="0"/>
              <a:t>16</a:t>
            </a:fld>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6699" y="2085158"/>
            <a:ext cx="7933509" cy="4586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36862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特点</a:t>
            </a:r>
            <a:endParaRPr lang="zh-CN" altLang="en-US" dirty="0"/>
          </a:p>
        </p:txBody>
      </p:sp>
      <p:sp>
        <p:nvSpPr>
          <p:cNvPr id="3" name="内容占位符 2"/>
          <p:cNvSpPr>
            <a:spLocks noGrp="1"/>
          </p:cNvSpPr>
          <p:nvPr>
            <p:ph idx="1"/>
          </p:nvPr>
        </p:nvSpPr>
        <p:spPr>
          <a:xfrm>
            <a:off x="1103312" y="1502230"/>
            <a:ext cx="9542917" cy="4746170"/>
          </a:xfrm>
        </p:spPr>
        <p:txBody>
          <a:bodyPr/>
          <a:lstStyle/>
          <a:p>
            <a:pPr>
              <a:lnSpc>
                <a:spcPct val="150000"/>
              </a:lnSpc>
            </a:pPr>
            <a:r>
              <a:rPr lang="zh-CN" altLang="en-US" sz="2400" dirty="0"/>
              <a:t>自上而下的方式：政府出台政策大力支持</a:t>
            </a:r>
          </a:p>
          <a:p>
            <a:pPr marL="0" indent="0">
              <a:buNone/>
            </a:pPr>
            <a:r>
              <a:rPr lang="en-US" altLang="zh-CN" dirty="0" smtClean="0"/>
              <a:t>	</a:t>
            </a:r>
            <a:r>
              <a:rPr lang="zh-CN" altLang="en-US" dirty="0" smtClean="0"/>
              <a:t>英国</a:t>
            </a:r>
            <a:r>
              <a:rPr lang="zh-CN" altLang="en-US" dirty="0"/>
              <a:t>联合信息系统委员会 （</a:t>
            </a:r>
            <a:r>
              <a:rPr lang="en-US" altLang="zh-CN" dirty="0"/>
              <a:t>JISC</a:t>
            </a:r>
            <a:r>
              <a:rPr lang="zh-CN" altLang="en-US" dirty="0"/>
              <a:t>）资助了大量相关的项目，</a:t>
            </a:r>
            <a:r>
              <a:rPr lang="zh-CN" altLang="en-US" dirty="0" smtClean="0"/>
              <a:t>对研究</a:t>
            </a:r>
            <a:r>
              <a:rPr lang="zh-CN" altLang="en-US" dirty="0"/>
              <a:t>成果（</a:t>
            </a:r>
            <a:r>
              <a:rPr lang="zh-CN" altLang="en-US" dirty="0" smtClean="0"/>
              <a:t>科研</a:t>
            </a:r>
            <a:r>
              <a:rPr lang="en-US" altLang="zh-CN" dirty="0" smtClean="0"/>
              <a:t>	</a:t>
            </a:r>
            <a:r>
              <a:rPr lang="zh-CN" altLang="en-US" dirty="0" smtClean="0"/>
              <a:t>论文等</a:t>
            </a:r>
            <a:r>
              <a:rPr lang="zh-CN" altLang="en-US" dirty="0"/>
              <a:t>）、教学资源、科学数据进行系统地</a:t>
            </a:r>
            <a:r>
              <a:rPr lang="zh-CN" altLang="en-US" dirty="0" smtClean="0"/>
              <a:t>收集</a:t>
            </a:r>
            <a:r>
              <a:rPr lang="zh-CN" altLang="en-US" dirty="0"/>
              <a:t>、管理、利用和保存</a:t>
            </a:r>
          </a:p>
          <a:p>
            <a:pPr>
              <a:lnSpc>
                <a:spcPct val="150000"/>
              </a:lnSpc>
            </a:pPr>
            <a:r>
              <a:rPr lang="zh-CN" altLang="en-US" sz="2400" dirty="0" smtClean="0"/>
              <a:t>领导</a:t>
            </a:r>
            <a:r>
              <a:rPr lang="zh-CN" altLang="en-US" sz="2400" dirty="0"/>
              <a:t>：图书馆为主导，领导和支持</a:t>
            </a:r>
            <a:r>
              <a:rPr lang="en-US" altLang="zh-CN" sz="2400" dirty="0"/>
              <a:t>IR</a:t>
            </a:r>
            <a:r>
              <a:rPr lang="zh-CN" altLang="en-US" sz="2400" dirty="0"/>
              <a:t>工作</a:t>
            </a:r>
          </a:p>
          <a:p>
            <a:pPr>
              <a:lnSpc>
                <a:spcPct val="150000"/>
              </a:lnSpc>
            </a:pPr>
            <a:r>
              <a:rPr lang="zh-CN" altLang="en-US" sz="2400" dirty="0" smtClean="0"/>
              <a:t>内容</a:t>
            </a:r>
            <a:r>
              <a:rPr lang="zh-CN" altLang="en-US" sz="2400" dirty="0"/>
              <a:t>：主要包括期刊论文、会议论文、学位</a:t>
            </a:r>
            <a:r>
              <a:rPr lang="zh-CN" altLang="en-US" sz="2400" dirty="0" smtClean="0"/>
              <a:t>论文</a:t>
            </a:r>
            <a:r>
              <a:rPr lang="zh-CN" altLang="en-US" sz="2400" dirty="0"/>
              <a:t>、研究报告</a:t>
            </a:r>
            <a:r>
              <a:rPr lang="en-US" altLang="zh-CN" sz="2400" dirty="0"/>
              <a:t>/</a:t>
            </a:r>
            <a:r>
              <a:rPr lang="zh-CN" altLang="en-US" sz="2400" dirty="0"/>
              <a:t>工作文档等。</a:t>
            </a:r>
          </a:p>
          <a:p>
            <a:pPr>
              <a:lnSpc>
                <a:spcPct val="150000"/>
              </a:lnSpc>
            </a:pPr>
            <a:r>
              <a:rPr lang="zh-CN" altLang="en-US" sz="2400" dirty="0" smtClean="0"/>
              <a:t>系统</a:t>
            </a:r>
            <a:r>
              <a:rPr lang="zh-CN" altLang="en-US" sz="2400" dirty="0"/>
              <a:t>：使用</a:t>
            </a:r>
            <a:r>
              <a:rPr lang="en-US" altLang="zh-CN" sz="2400" dirty="0"/>
              <a:t>EPrints</a:t>
            </a:r>
            <a:r>
              <a:rPr lang="zh-CN" altLang="en-US" sz="2400" dirty="0"/>
              <a:t>占大多数，其次是</a:t>
            </a:r>
            <a:r>
              <a:rPr lang="en-US" altLang="zh-CN" sz="2400" dirty="0"/>
              <a:t>DSpace</a:t>
            </a:r>
            <a:r>
              <a:rPr lang="zh-CN" altLang="en-US" sz="2400" dirty="0"/>
              <a:t>。</a:t>
            </a:r>
          </a:p>
          <a:p>
            <a:pPr>
              <a:lnSpc>
                <a:spcPct val="150000"/>
              </a:lnSpc>
            </a:pPr>
            <a:r>
              <a:rPr lang="zh-CN" altLang="en-US" sz="2400" dirty="0" smtClean="0"/>
              <a:t>其它</a:t>
            </a:r>
            <a:r>
              <a:rPr lang="zh-CN" altLang="en-US" sz="2400" dirty="0"/>
              <a:t>情况与美国类似。</a:t>
            </a:r>
          </a:p>
        </p:txBody>
      </p:sp>
      <p:sp>
        <p:nvSpPr>
          <p:cNvPr id="4" name="灯片编号占位符 3"/>
          <p:cNvSpPr>
            <a:spLocks noGrp="1"/>
          </p:cNvSpPr>
          <p:nvPr>
            <p:ph type="sldNum" sz="quarter" idx="12"/>
          </p:nvPr>
        </p:nvSpPr>
        <p:spPr/>
        <p:txBody>
          <a:bodyPr/>
          <a:lstStyle/>
          <a:p>
            <a:fld id="{D57F1E4F-1CFF-5643-939E-02111984F565}" type="slidenum">
              <a:rPr lang="en-US" smtClean="0"/>
              <a:t>17</a:t>
            </a:fld>
            <a:endParaRPr lang="en-US"/>
          </a:p>
        </p:txBody>
      </p:sp>
    </p:spTree>
    <p:extLst>
      <p:ext uri="{BB962C8B-B14F-4D97-AF65-F5344CB8AC3E}">
        <p14:creationId xmlns:p14="http://schemas.microsoft.com/office/powerpoint/2010/main" val="38234233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台湾</a:t>
            </a:r>
            <a:endParaRPr lang="zh-CN" altLang="en-US" dirty="0"/>
          </a:p>
        </p:txBody>
      </p:sp>
      <p:sp>
        <p:nvSpPr>
          <p:cNvPr id="3" name="内容占位符 2"/>
          <p:cNvSpPr>
            <a:spLocks noGrp="1"/>
          </p:cNvSpPr>
          <p:nvPr>
            <p:ph idx="1"/>
          </p:nvPr>
        </p:nvSpPr>
        <p:spPr>
          <a:xfrm>
            <a:off x="1090250" y="1321398"/>
            <a:ext cx="8946541" cy="4195481"/>
          </a:xfrm>
        </p:spPr>
        <p:txBody>
          <a:bodyPr>
            <a:normAutofit/>
          </a:bodyPr>
          <a:lstStyle/>
          <a:p>
            <a:pPr>
              <a:lnSpc>
                <a:spcPct val="150000"/>
              </a:lnSpc>
            </a:pPr>
            <a:r>
              <a:rPr lang="zh-CN" altLang="en-US" sz="2400" dirty="0"/>
              <a:t>最近几年快速发展，尤其是今年进展很大。</a:t>
            </a:r>
          </a:p>
        </p:txBody>
      </p:sp>
      <p:sp>
        <p:nvSpPr>
          <p:cNvPr id="4" name="灯片编号占位符 3"/>
          <p:cNvSpPr>
            <a:spLocks noGrp="1"/>
          </p:cNvSpPr>
          <p:nvPr>
            <p:ph type="sldNum" sz="quarter" idx="12"/>
          </p:nvPr>
        </p:nvSpPr>
        <p:spPr/>
        <p:txBody>
          <a:bodyPr/>
          <a:lstStyle/>
          <a:p>
            <a:fld id="{D57F1E4F-1CFF-5643-939E-02111984F565}" type="slidenum">
              <a:rPr lang="en-US" smtClean="0"/>
              <a:t>18</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0302" y="1954395"/>
            <a:ext cx="8260352" cy="475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39925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特点</a:t>
            </a:r>
            <a:endParaRPr lang="zh-CN" altLang="en-US" dirty="0"/>
          </a:p>
        </p:txBody>
      </p:sp>
      <p:sp>
        <p:nvSpPr>
          <p:cNvPr id="3" name="内容占位符 2"/>
          <p:cNvSpPr>
            <a:spLocks noGrp="1"/>
          </p:cNvSpPr>
          <p:nvPr>
            <p:ph idx="1"/>
          </p:nvPr>
        </p:nvSpPr>
        <p:spPr>
          <a:xfrm>
            <a:off x="1103312" y="1332411"/>
            <a:ext cx="10052368" cy="5172891"/>
          </a:xfrm>
        </p:spPr>
        <p:txBody>
          <a:bodyPr>
            <a:noAutofit/>
          </a:bodyPr>
          <a:lstStyle/>
          <a:p>
            <a:pPr>
              <a:lnSpc>
                <a:spcPct val="150000"/>
              </a:lnSpc>
            </a:pPr>
            <a:r>
              <a:rPr lang="zh-CN" altLang="en-US" sz="2400" dirty="0"/>
              <a:t>自上而下的方式：政府的有力支持</a:t>
            </a:r>
          </a:p>
          <a:p>
            <a:pPr lvl="1"/>
            <a:r>
              <a:rPr lang="en-US" altLang="zh-CN" sz="2000" dirty="0" smtClean="0"/>
              <a:t>TAIR</a:t>
            </a:r>
            <a:r>
              <a:rPr lang="zh-CN" altLang="en-US" sz="2000" dirty="0"/>
              <a:t>（</a:t>
            </a:r>
            <a:r>
              <a:rPr lang="en-US" altLang="zh-CN" sz="2000" dirty="0"/>
              <a:t>Taiwan Academic Institutional Repository</a:t>
            </a:r>
            <a:r>
              <a:rPr lang="zh-CN" altLang="en-US" sz="2000" dirty="0"/>
              <a:t>）台湾</a:t>
            </a:r>
            <a:r>
              <a:rPr lang="zh-CN" altLang="en-US" sz="2000" dirty="0" smtClean="0"/>
              <a:t>学术</a:t>
            </a:r>
            <a:r>
              <a:rPr lang="zh-CN" altLang="en-US" sz="2000" dirty="0"/>
              <a:t>机构典藏计划：教育部委托国立台湾大学图书馆联合</a:t>
            </a:r>
            <a:r>
              <a:rPr lang="zh-CN" altLang="en-US" sz="2000" dirty="0" smtClean="0"/>
              <a:t>其它</a:t>
            </a:r>
            <a:r>
              <a:rPr lang="zh-CN" altLang="en-US" sz="2000" dirty="0"/>
              <a:t>单位，致力于</a:t>
            </a:r>
            <a:r>
              <a:rPr lang="zh-CN" altLang="en-US" sz="2000" dirty="0" smtClean="0"/>
              <a:t>机构知识库</a:t>
            </a:r>
            <a:r>
              <a:rPr lang="zh-CN" altLang="en-US" sz="2000" dirty="0"/>
              <a:t>的</a:t>
            </a:r>
            <a:r>
              <a:rPr lang="zh-CN" altLang="en-US" sz="2000" dirty="0" smtClean="0"/>
              <a:t>建设。</a:t>
            </a:r>
            <a:endParaRPr lang="zh-CN" altLang="en-US" sz="2000" dirty="0"/>
          </a:p>
          <a:p>
            <a:pPr lvl="1"/>
            <a:r>
              <a:rPr lang="zh-CN" altLang="en-US" sz="2000" dirty="0" smtClean="0"/>
              <a:t>在</a:t>
            </a:r>
            <a:r>
              <a:rPr lang="zh-CN" altLang="en-US" sz="2000" dirty="0"/>
              <a:t>具体做法上，采用“种子学校”负责制：负责对不同</a:t>
            </a:r>
            <a:r>
              <a:rPr lang="zh-CN" altLang="en-US" sz="2000" dirty="0" smtClean="0"/>
              <a:t>区域</a:t>
            </a:r>
            <a:r>
              <a:rPr lang="zh-CN" altLang="en-US" sz="2000" dirty="0"/>
              <a:t>“参与学校”的推广和</a:t>
            </a:r>
            <a:r>
              <a:rPr lang="zh-CN" altLang="en-US" sz="2000" dirty="0" smtClean="0"/>
              <a:t>服务</a:t>
            </a:r>
            <a:r>
              <a:rPr lang="zh-CN" altLang="en-US" sz="2000" dirty="0"/>
              <a:t>。</a:t>
            </a:r>
          </a:p>
          <a:p>
            <a:pPr lvl="1"/>
            <a:r>
              <a:rPr lang="zh-CN" altLang="en-US" sz="2000" dirty="0" smtClean="0"/>
              <a:t>到</a:t>
            </a:r>
            <a:r>
              <a:rPr lang="zh-CN" altLang="en-US" sz="2000" dirty="0"/>
              <a:t>现在，在网站</a:t>
            </a:r>
            <a:r>
              <a:rPr lang="en-US" altLang="zh-CN" sz="2000" dirty="0"/>
              <a:t>http://tair.org.tw/</a:t>
            </a:r>
            <a:r>
              <a:rPr lang="zh-CN" altLang="en-US" sz="2000" dirty="0"/>
              <a:t>上列出的参与学术</a:t>
            </a:r>
            <a:r>
              <a:rPr lang="zh-CN" altLang="en-US" sz="2000" dirty="0" smtClean="0"/>
              <a:t>机构总数</a:t>
            </a:r>
            <a:r>
              <a:rPr lang="zh-CN" altLang="en-US" sz="2000" dirty="0"/>
              <a:t>已达</a:t>
            </a:r>
            <a:r>
              <a:rPr lang="en-US" altLang="zh-CN" sz="2000" dirty="0"/>
              <a:t>111</a:t>
            </a:r>
            <a:r>
              <a:rPr lang="zh-CN" altLang="en-US" sz="2000" dirty="0" smtClean="0"/>
              <a:t>所。</a:t>
            </a:r>
            <a:endParaRPr lang="zh-CN" altLang="en-US" sz="2000" dirty="0"/>
          </a:p>
          <a:p>
            <a:pPr>
              <a:lnSpc>
                <a:spcPct val="150000"/>
              </a:lnSpc>
            </a:pPr>
            <a:r>
              <a:rPr lang="zh-CN" altLang="en-US" sz="2400" dirty="0" smtClean="0"/>
              <a:t>领导</a:t>
            </a:r>
            <a:r>
              <a:rPr lang="zh-CN" altLang="en-US" sz="2400" dirty="0"/>
              <a:t>：图书馆为主导，领导和支持</a:t>
            </a:r>
            <a:r>
              <a:rPr lang="en-US" altLang="zh-CN" sz="2400" dirty="0"/>
              <a:t>IR</a:t>
            </a:r>
            <a:r>
              <a:rPr lang="zh-CN" altLang="en-US" sz="2400" dirty="0"/>
              <a:t>工作</a:t>
            </a:r>
          </a:p>
          <a:p>
            <a:pPr>
              <a:lnSpc>
                <a:spcPct val="150000"/>
              </a:lnSpc>
            </a:pPr>
            <a:r>
              <a:rPr lang="zh-CN" altLang="en-US" sz="2400" dirty="0" smtClean="0"/>
              <a:t>系统</a:t>
            </a:r>
            <a:r>
              <a:rPr lang="zh-CN" altLang="en-US" sz="2400" dirty="0"/>
              <a:t>：绝大多数采用开放源软件</a:t>
            </a:r>
            <a:r>
              <a:rPr lang="en-US" altLang="zh-CN" sz="2400" dirty="0"/>
              <a:t>DSpace</a:t>
            </a:r>
            <a:endParaRPr lang="zh-CN" altLang="en-US" sz="2400" dirty="0"/>
          </a:p>
        </p:txBody>
      </p:sp>
      <p:sp>
        <p:nvSpPr>
          <p:cNvPr id="4" name="灯片编号占位符 3"/>
          <p:cNvSpPr>
            <a:spLocks noGrp="1"/>
          </p:cNvSpPr>
          <p:nvPr>
            <p:ph type="sldNum" sz="quarter" idx="12"/>
          </p:nvPr>
        </p:nvSpPr>
        <p:spPr/>
        <p:txBody>
          <a:bodyPr/>
          <a:lstStyle/>
          <a:p>
            <a:fld id="{D57F1E4F-1CFF-5643-939E-02111984F565}" type="slidenum">
              <a:rPr lang="en-US" smtClean="0"/>
              <a:t>19</a:t>
            </a:fld>
            <a:endParaRPr lang="en-US"/>
          </a:p>
        </p:txBody>
      </p:sp>
    </p:spTree>
    <p:extLst>
      <p:ext uri="{BB962C8B-B14F-4D97-AF65-F5344CB8AC3E}">
        <p14:creationId xmlns:p14="http://schemas.microsoft.com/office/powerpoint/2010/main" val="2951925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nSpc>
                <a:spcPct val="200000"/>
              </a:lnSpc>
            </a:pPr>
            <a:r>
              <a:rPr lang="en-US" altLang="zh-CN" sz="4400" dirty="0" smtClean="0"/>
              <a:t>Institutional Repositories</a:t>
            </a:r>
            <a:r>
              <a:rPr lang="zh-CN" altLang="en-US" sz="4400" dirty="0" smtClean="0"/>
              <a:t>简称：</a:t>
            </a:r>
            <a:r>
              <a:rPr lang="en-US" altLang="zh-CN" sz="4400" dirty="0" smtClean="0"/>
              <a:t>IR</a:t>
            </a:r>
            <a:br>
              <a:rPr lang="en-US" altLang="zh-CN" sz="4400" dirty="0" smtClean="0"/>
            </a:br>
            <a:r>
              <a:rPr lang="zh-CN" altLang="en-US" sz="4400" dirty="0" smtClean="0"/>
              <a:t>国内翻译为：机构库或机构知识库</a:t>
            </a:r>
            <a:endParaRPr lang="zh-CN" altLang="en-US" sz="4400" dirty="0"/>
          </a:p>
        </p:txBody>
      </p:sp>
      <p:sp>
        <p:nvSpPr>
          <p:cNvPr id="4" name="Slide Number Placeholder 3"/>
          <p:cNvSpPr>
            <a:spLocks noGrp="1"/>
          </p:cNvSpPr>
          <p:nvPr>
            <p:ph type="sldNum" sz="quarter" idx="12"/>
          </p:nvPr>
        </p:nvSpPr>
        <p:spPr/>
        <p:txBody>
          <a:bodyPr/>
          <a:lstStyle/>
          <a:p>
            <a:fld id="{D57F1E4F-1CFF-5643-939E-02111984F565}" type="slidenum">
              <a:rPr lang="en-US" smtClean="0"/>
              <a:t>2</a:t>
            </a:fld>
            <a:endParaRPr lang="en-US"/>
          </a:p>
        </p:txBody>
      </p:sp>
    </p:spTree>
    <p:extLst>
      <p:ext uri="{BB962C8B-B14F-4D97-AF65-F5344CB8AC3E}">
        <p14:creationId xmlns:p14="http://schemas.microsoft.com/office/powerpoint/2010/main" val="32994834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香港</a:t>
            </a:r>
            <a:r>
              <a:rPr lang="en-US" altLang="zh-CN" dirty="0" smtClean="0"/>
              <a:t>1</a:t>
            </a:r>
            <a:endParaRPr lang="zh-CN" altLang="en-US" dirty="0"/>
          </a:p>
        </p:txBody>
      </p:sp>
      <p:sp>
        <p:nvSpPr>
          <p:cNvPr id="3" name="内容占位符 2"/>
          <p:cNvSpPr>
            <a:spLocks noGrp="1"/>
          </p:cNvSpPr>
          <p:nvPr>
            <p:ph idx="1"/>
          </p:nvPr>
        </p:nvSpPr>
        <p:spPr>
          <a:xfrm>
            <a:off x="1103312" y="1449977"/>
            <a:ext cx="9987054" cy="5055325"/>
          </a:xfrm>
        </p:spPr>
        <p:txBody>
          <a:bodyPr>
            <a:normAutofit/>
          </a:bodyPr>
          <a:lstStyle/>
          <a:p>
            <a:pPr>
              <a:lnSpc>
                <a:spcPct val="150000"/>
              </a:lnSpc>
            </a:pPr>
            <a:r>
              <a:rPr lang="zh-CN" altLang="en-US" sz="2400" dirty="0"/>
              <a:t>在</a:t>
            </a:r>
            <a:r>
              <a:rPr lang="en-US" altLang="zh-CN" sz="2400" dirty="0"/>
              <a:t>2007</a:t>
            </a:r>
            <a:r>
              <a:rPr lang="zh-CN" altLang="en-US" sz="2400" dirty="0"/>
              <a:t>年</a:t>
            </a:r>
            <a:r>
              <a:rPr lang="en-US" altLang="zh-CN" sz="2400" dirty="0"/>
              <a:t>5</a:t>
            </a:r>
            <a:r>
              <a:rPr lang="zh-CN" altLang="en-US" sz="2400" dirty="0"/>
              <a:t>月的会议“</a:t>
            </a:r>
            <a:r>
              <a:rPr lang="en-US" altLang="zh-CN" sz="2400" dirty="0"/>
              <a:t>Promoting 21st </a:t>
            </a:r>
            <a:r>
              <a:rPr lang="en-US" altLang="zh-CN" sz="2400" dirty="0" smtClean="0"/>
              <a:t>Century </a:t>
            </a:r>
            <a:r>
              <a:rPr lang="en-US" altLang="zh-CN" sz="2400" dirty="0"/>
              <a:t>Scholarly Communication: The Role </a:t>
            </a:r>
            <a:r>
              <a:rPr lang="en-US" altLang="zh-CN" sz="2400" dirty="0" smtClean="0"/>
              <a:t>of </a:t>
            </a:r>
            <a:r>
              <a:rPr lang="en-US" altLang="zh-CN" sz="2400" dirty="0"/>
              <a:t>Institutional Repositories in the Open </a:t>
            </a:r>
            <a:r>
              <a:rPr lang="en-US" altLang="zh-CN" sz="2400" dirty="0" smtClean="0"/>
              <a:t>Access </a:t>
            </a:r>
            <a:r>
              <a:rPr lang="en-US" altLang="zh-CN" sz="2400" dirty="0"/>
              <a:t>Movement</a:t>
            </a:r>
            <a:r>
              <a:rPr lang="zh-CN" altLang="en-US" sz="2400" dirty="0"/>
              <a:t>后，成立了</a:t>
            </a:r>
            <a:r>
              <a:rPr lang="zh-CN" altLang="en-US" sz="2400" dirty="0" smtClean="0"/>
              <a:t>香港开放存取委员会</a:t>
            </a:r>
            <a:r>
              <a:rPr lang="en-US" altLang="zh-CN" sz="2400" dirty="0"/>
              <a:t>HKOAC</a:t>
            </a:r>
            <a:r>
              <a:rPr lang="zh-CN" altLang="en-US" sz="2400" dirty="0"/>
              <a:t>，推动机构库相关工作</a:t>
            </a:r>
          </a:p>
          <a:p>
            <a:pPr>
              <a:lnSpc>
                <a:spcPct val="150000"/>
              </a:lnSpc>
            </a:pPr>
            <a:r>
              <a:rPr lang="zh-CN" altLang="en-US" sz="2400" dirty="0" smtClean="0"/>
              <a:t>领导</a:t>
            </a:r>
            <a:r>
              <a:rPr lang="zh-CN" altLang="en-US" sz="2400" dirty="0"/>
              <a:t>：图书馆为主导，领导和支持</a:t>
            </a:r>
            <a:r>
              <a:rPr lang="en-US" altLang="zh-CN" sz="2400" dirty="0"/>
              <a:t>IR</a:t>
            </a:r>
            <a:r>
              <a:rPr lang="zh-CN" altLang="en-US" sz="2400" dirty="0"/>
              <a:t>工作</a:t>
            </a:r>
          </a:p>
          <a:p>
            <a:pPr>
              <a:lnSpc>
                <a:spcPct val="150000"/>
              </a:lnSpc>
            </a:pPr>
            <a:r>
              <a:rPr lang="zh-CN" altLang="en-US" sz="2400" dirty="0" smtClean="0"/>
              <a:t>目前</a:t>
            </a:r>
            <a:r>
              <a:rPr lang="zh-CN" altLang="en-US" sz="2400" dirty="0"/>
              <a:t>，</a:t>
            </a:r>
            <a:r>
              <a:rPr lang="en-US" altLang="zh-CN" sz="2400" dirty="0"/>
              <a:t>8</a:t>
            </a:r>
            <a:r>
              <a:rPr lang="zh-CN" altLang="en-US" sz="2400" dirty="0"/>
              <a:t>所主要大学都已经建立了机构库</a:t>
            </a:r>
          </a:p>
          <a:p>
            <a:pPr>
              <a:lnSpc>
                <a:spcPct val="150000"/>
              </a:lnSpc>
            </a:pPr>
            <a:r>
              <a:rPr lang="zh-CN" altLang="en-US" sz="2400" dirty="0" smtClean="0"/>
              <a:t>系统</a:t>
            </a:r>
            <a:r>
              <a:rPr lang="zh-CN" altLang="en-US" sz="2400" dirty="0"/>
              <a:t>：采用开放源软件</a:t>
            </a:r>
            <a:r>
              <a:rPr lang="en-US" altLang="zh-CN" sz="2400" dirty="0"/>
              <a:t>DSpace</a:t>
            </a:r>
            <a:endParaRPr lang="zh-CN" altLang="en-US" sz="2400" dirty="0"/>
          </a:p>
        </p:txBody>
      </p:sp>
      <p:sp>
        <p:nvSpPr>
          <p:cNvPr id="4" name="灯片编号占位符 3"/>
          <p:cNvSpPr>
            <a:spLocks noGrp="1"/>
          </p:cNvSpPr>
          <p:nvPr>
            <p:ph type="sldNum" sz="quarter" idx="12"/>
          </p:nvPr>
        </p:nvSpPr>
        <p:spPr/>
        <p:txBody>
          <a:bodyPr/>
          <a:lstStyle/>
          <a:p>
            <a:fld id="{D57F1E4F-1CFF-5643-939E-02111984F565}" type="slidenum">
              <a:rPr lang="en-US" smtClean="0"/>
              <a:t>20</a:t>
            </a:fld>
            <a:endParaRPr lang="en-US"/>
          </a:p>
        </p:txBody>
      </p:sp>
    </p:spTree>
    <p:extLst>
      <p:ext uri="{BB962C8B-B14F-4D97-AF65-F5344CB8AC3E}">
        <p14:creationId xmlns:p14="http://schemas.microsoft.com/office/powerpoint/2010/main" val="17094643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香港</a:t>
            </a:r>
            <a:r>
              <a:rPr lang="en-US" altLang="zh-CN" dirty="0" smtClean="0"/>
              <a:t>2</a:t>
            </a:r>
            <a:endParaRPr lang="zh-CN" altLang="en-US" dirty="0"/>
          </a:p>
        </p:txBody>
      </p:sp>
      <p:sp>
        <p:nvSpPr>
          <p:cNvPr id="3" name="内容占位符 2"/>
          <p:cNvSpPr>
            <a:spLocks noGrp="1"/>
          </p:cNvSpPr>
          <p:nvPr>
            <p:ph idx="1"/>
          </p:nvPr>
        </p:nvSpPr>
        <p:spPr>
          <a:xfrm>
            <a:off x="1103312" y="1436914"/>
            <a:ext cx="10000117" cy="4990012"/>
          </a:xfrm>
        </p:spPr>
        <p:txBody>
          <a:bodyPr>
            <a:normAutofit fontScale="92500" lnSpcReduction="10000"/>
          </a:bodyPr>
          <a:lstStyle/>
          <a:p>
            <a:pPr>
              <a:lnSpc>
                <a:spcPct val="150000"/>
              </a:lnSpc>
            </a:pPr>
            <a:r>
              <a:rPr lang="zh-CN" altLang="en-US" sz="2400" dirty="0"/>
              <a:t>三大类内容</a:t>
            </a:r>
          </a:p>
          <a:p>
            <a:pPr marL="0" indent="0">
              <a:buNone/>
            </a:pPr>
            <a:r>
              <a:rPr lang="en-US" altLang="zh-CN" dirty="0"/>
              <a:t>	</a:t>
            </a:r>
            <a:r>
              <a:rPr lang="en-US" altLang="zh-CN" dirty="0" smtClean="0"/>
              <a:t>1</a:t>
            </a:r>
            <a:r>
              <a:rPr lang="zh-CN" altLang="en-US" dirty="0"/>
              <a:t>）教工和研究人员的研究产出</a:t>
            </a:r>
          </a:p>
          <a:p>
            <a:pPr marL="0" indent="0">
              <a:buNone/>
            </a:pPr>
            <a:r>
              <a:rPr lang="en-US" altLang="zh-CN" dirty="0"/>
              <a:t>	</a:t>
            </a:r>
            <a:r>
              <a:rPr lang="en-US" altLang="zh-CN" dirty="0" smtClean="0"/>
              <a:t>2</a:t>
            </a:r>
            <a:r>
              <a:rPr lang="zh-CN" altLang="en-US" dirty="0"/>
              <a:t>）学生的研究产出</a:t>
            </a:r>
          </a:p>
          <a:p>
            <a:pPr marL="0" indent="0">
              <a:buNone/>
            </a:pPr>
            <a:r>
              <a:rPr lang="en-US" altLang="zh-CN" dirty="0"/>
              <a:t>	</a:t>
            </a:r>
            <a:r>
              <a:rPr lang="en-US" altLang="zh-CN" dirty="0" smtClean="0"/>
              <a:t>3</a:t>
            </a:r>
            <a:r>
              <a:rPr lang="zh-CN" altLang="en-US" dirty="0"/>
              <a:t>）教工和研究人员的出版物索引</a:t>
            </a:r>
          </a:p>
          <a:p>
            <a:pPr>
              <a:lnSpc>
                <a:spcPct val="160000"/>
              </a:lnSpc>
            </a:pPr>
            <a:r>
              <a:rPr lang="en-US" altLang="zh-CN" sz="2400" dirty="0" smtClean="0"/>
              <a:t>HKUST</a:t>
            </a:r>
            <a:r>
              <a:rPr lang="zh-CN" altLang="en-US" sz="2400" dirty="0"/>
              <a:t>在</a:t>
            </a:r>
            <a:r>
              <a:rPr lang="en-US" altLang="zh-CN" sz="2400" dirty="0"/>
              <a:t>2005</a:t>
            </a:r>
            <a:r>
              <a:rPr lang="zh-CN" altLang="en-US" sz="2400" dirty="0"/>
              <a:t>年建立香港的第一个机构库</a:t>
            </a:r>
            <a:r>
              <a:rPr lang="zh-CN" altLang="en-US" sz="2400" dirty="0" smtClean="0"/>
              <a:t>，有</a:t>
            </a:r>
            <a:r>
              <a:rPr lang="en-US" altLang="zh-CN" sz="2400" dirty="0"/>
              <a:t>3</a:t>
            </a:r>
            <a:r>
              <a:rPr lang="zh-CN" altLang="en-US" sz="2400" dirty="0"/>
              <a:t>个相关子系统</a:t>
            </a:r>
          </a:p>
          <a:p>
            <a:pPr lvl="1"/>
            <a:r>
              <a:rPr lang="zh-CN" altLang="en-US" dirty="0" smtClean="0"/>
              <a:t> </a:t>
            </a:r>
            <a:r>
              <a:rPr lang="en-US" altLang="zh-CN" dirty="0"/>
              <a:t>HKUST Electronic Theses</a:t>
            </a:r>
          </a:p>
          <a:p>
            <a:pPr lvl="1"/>
            <a:r>
              <a:rPr lang="en-US" altLang="zh-CN" dirty="0" smtClean="0"/>
              <a:t>HKUST </a:t>
            </a:r>
            <a:r>
              <a:rPr lang="en-US" altLang="zh-CN" dirty="0"/>
              <a:t>Institutional Repository </a:t>
            </a:r>
            <a:r>
              <a:rPr lang="zh-CN" altLang="en-US" dirty="0"/>
              <a:t>（</a:t>
            </a:r>
            <a:r>
              <a:rPr lang="en-US" altLang="zh-CN" dirty="0"/>
              <a:t>6260</a:t>
            </a:r>
            <a:r>
              <a:rPr lang="zh-CN" altLang="en-US" dirty="0"/>
              <a:t>）</a:t>
            </a:r>
          </a:p>
          <a:p>
            <a:pPr lvl="1"/>
            <a:r>
              <a:rPr lang="en-US" altLang="zh-CN" dirty="0" smtClean="0"/>
              <a:t>HKUST </a:t>
            </a:r>
            <a:r>
              <a:rPr lang="en-US" altLang="zh-CN" dirty="0"/>
              <a:t>Scholarly Publications Index </a:t>
            </a:r>
            <a:r>
              <a:rPr lang="zh-CN" altLang="en-US" dirty="0"/>
              <a:t>（</a:t>
            </a:r>
            <a:r>
              <a:rPr lang="en-US" altLang="zh-CN" dirty="0"/>
              <a:t>15848</a:t>
            </a:r>
            <a:r>
              <a:rPr lang="zh-CN" altLang="en-US" dirty="0"/>
              <a:t>）</a:t>
            </a:r>
          </a:p>
          <a:p>
            <a:pPr>
              <a:lnSpc>
                <a:spcPct val="160000"/>
              </a:lnSpc>
            </a:pPr>
            <a:r>
              <a:rPr lang="zh-CN" altLang="en-US" sz="2400" dirty="0" smtClean="0"/>
              <a:t>机构</a:t>
            </a:r>
            <a:r>
              <a:rPr lang="zh-CN" altLang="en-US" sz="2400" dirty="0"/>
              <a:t>的内容策略</a:t>
            </a:r>
          </a:p>
          <a:p>
            <a:pPr marL="0" indent="0">
              <a:buNone/>
            </a:pPr>
            <a:r>
              <a:rPr lang="en-US" altLang="zh-CN" dirty="0"/>
              <a:t>	</a:t>
            </a:r>
            <a:r>
              <a:rPr lang="en-US" altLang="zh-CN" dirty="0" smtClean="0"/>
              <a:t>1</a:t>
            </a:r>
            <a:r>
              <a:rPr lang="zh-CN" altLang="en-US" dirty="0"/>
              <a:t>）一些强调广度和规模（ </a:t>
            </a:r>
            <a:r>
              <a:rPr lang="en-US" altLang="zh-CN" dirty="0"/>
              <a:t>CUHK </a:t>
            </a:r>
            <a:r>
              <a:rPr lang="en-US" altLang="zh-CN" dirty="0" err="1"/>
              <a:t>SiR</a:t>
            </a:r>
            <a:r>
              <a:rPr lang="en-US" altLang="zh-CN" dirty="0"/>
              <a:t> </a:t>
            </a:r>
            <a:r>
              <a:rPr lang="zh-CN" altLang="en-US" dirty="0"/>
              <a:t>，</a:t>
            </a:r>
            <a:r>
              <a:rPr lang="en-US" altLang="zh-CN" dirty="0"/>
              <a:t>80252</a:t>
            </a:r>
            <a:r>
              <a:rPr lang="zh-CN" altLang="en-US" dirty="0"/>
              <a:t>，基本无全文 ）</a:t>
            </a:r>
          </a:p>
          <a:p>
            <a:pPr marL="0" indent="0">
              <a:buNone/>
            </a:pPr>
            <a:r>
              <a:rPr lang="en-US" altLang="zh-CN" dirty="0"/>
              <a:t>	</a:t>
            </a:r>
            <a:r>
              <a:rPr lang="en-US" altLang="zh-CN" dirty="0" smtClean="0"/>
              <a:t>2</a:t>
            </a:r>
            <a:r>
              <a:rPr lang="zh-CN" altLang="en-US" dirty="0"/>
              <a:t>）一些包括深度和内容（</a:t>
            </a:r>
            <a:r>
              <a:rPr lang="en-US" altLang="zh-CN" dirty="0"/>
              <a:t>HKUST Institutional Repository </a:t>
            </a:r>
            <a:r>
              <a:rPr lang="zh-CN" altLang="en-US" dirty="0"/>
              <a:t>）</a:t>
            </a:r>
          </a:p>
        </p:txBody>
      </p:sp>
      <p:sp>
        <p:nvSpPr>
          <p:cNvPr id="4" name="灯片编号占位符 3"/>
          <p:cNvSpPr>
            <a:spLocks noGrp="1"/>
          </p:cNvSpPr>
          <p:nvPr>
            <p:ph type="sldNum" sz="quarter" idx="12"/>
          </p:nvPr>
        </p:nvSpPr>
        <p:spPr/>
        <p:txBody>
          <a:bodyPr/>
          <a:lstStyle/>
          <a:p>
            <a:fld id="{D57F1E4F-1CFF-5643-939E-02111984F565}" type="slidenum">
              <a:rPr lang="en-US" smtClean="0"/>
              <a:t>21</a:t>
            </a:fld>
            <a:endParaRPr lang="en-US"/>
          </a:p>
        </p:txBody>
      </p:sp>
    </p:spTree>
    <p:extLst>
      <p:ext uri="{BB962C8B-B14F-4D97-AF65-F5344CB8AC3E}">
        <p14:creationId xmlns:p14="http://schemas.microsoft.com/office/powerpoint/2010/main" val="35997302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香港</a:t>
            </a:r>
            <a:r>
              <a:rPr lang="en-US" altLang="zh-CN" dirty="0" smtClean="0"/>
              <a:t>3</a:t>
            </a:r>
            <a:endParaRPr lang="zh-CN" altLang="en-US" dirty="0"/>
          </a:p>
        </p:txBody>
      </p:sp>
      <p:sp>
        <p:nvSpPr>
          <p:cNvPr id="3" name="内容占位符 2"/>
          <p:cNvSpPr>
            <a:spLocks noGrp="1"/>
          </p:cNvSpPr>
          <p:nvPr>
            <p:ph idx="1"/>
          </p:nvPr>
        </p:nvSpPr>
        <p:spPr>
          <a:xfrm>
            <a:off x="1103312" y="1384663"/>
            <a:ext cx="10013179" cy="5068387"/>
          </a:xfrm>
        </p:spPr>
        <p:txBody>
          <a:bodyPr/>
          <a:lstStyle/>
          <a:p>
            <a:pPr>
              <a:lnSpc>
                <a:spcPct val="150000"/>
              </a:lnSpc>
            </a:pPr>
            <a:r>
              <a:rPr lang="zh-CN" altLang="en-US" sz="2400" dirty="0"/>
              <a:t>两种机构库策略</a:t>
            </a:r>
          </a:p>
          <a:p>
            <a:pPr lvl="1"/>
            <a:r>
              <a:rPr lang="zh-CN" altLang="en-US" dirty="0" smtClean="0"/>
              <a:t>有</a:t>
            </a:r>
            <a:r>
              <a:rPr lang="zh-CN" altLang="en-US" dirty="0"/>
              <a:t>全文，开放访问</a:t>
            </a:r>
          </a:p>
          <a:p>
            <a:pPr lvl="1"/>
            <a:r>
              <a:rPr lang="zh-CN" altLang="en-US" dirty="0" smtClean="0"/>
              <a:t>载入</a:t>
            </a:r>
            <a:r>
              <a:rPr lang="zh-CN" altLang="en-US" dirty="0"/>
              <a:t>没有全文的元数据记录，以后逐渐提供全文链接（</a:t>
            </a:r>
            <a:r>
              <a:rPr lang="zh-CN" altLang="en-US" dirty="0" smtClean="0"/>
              <a:t>这是</a:t>
            </a:r>
            <a:r>
              <a:rPr lang="en-US" altLang="zh-CN" dirty="0"/>
              <a:t>CUHK </a:t>
            </a:r>
            <a:r>
              <a:rPr lang="zh-CN" altLang="en-US" dirty="0"/>
              <a:t>主要策略，</a:t>
            </a:r>
            <a:r>
              <a:rPr lang="en-US" altLang="zh-CN" dirty="0"/>
              <a:t>HKUST </a:t>
            </a:r>
            <a:r>
              <a:rPr lang="zh-CN" altLang="en-US" dirty="0"/>
              <a:t>和</a:t>
            </a:r>
            <a:r>
              <a:rPr lang="en-US" altLang="zh-CN" dirty="0"/>
              <a:t>HKU Scholars Hub</a:t>
            </a:r>
            <a:r>
              <a:rPr lang="zh-CN" altLang="en-US" dirty="0"/>
              <a:t>也采纳）</a:t>
            </a:r>
          </a:p>
          <a:p>
            <a:pPr>
              <a:lnSpc>
                <a:spcPct val="150000"/>
              </a:lnSpc>
            </a:pPr>
            <a:r>
              <a:rPr lang="zh-CN" altLang="en-US" sz="2400" dirty="0" smtClean="0"/>
              <a:t>各单位</a:t>
            </a:r>
            <a:r>
              <a:rPr lang="zh-CN" altLang="en-US" sz="2400" dirty="0"/>
              <a:t>侧重收集的内容类型各不相同</a:t>
            </a:r>
          </a:p>
          <a:p>
            <a:pPr>
              <a:lnSpc>
                <a:spcPct val="150000"/>
              </a:lnSpc>
            </a:pPr>
            <a:r>
              <a:rPr lang="zh-CN" altLang="en-US" sz="2400" dirty="0" smtClean="0"/>
              <a:t>全文</a:t>
            </a:r>
            <a:r>
              <a:rPr lang="zh-CN" altLang="en-US" sz="2400" dirty="0"/>
              <a:t>所占比例和可以开放访问的比例</a:t>
            </a:r>
          </a:p>
          <a:p>
            <a:pPr lvl="1"/>
            <a:r>
              <a:rPr lang="zh-CN" altLang="en-US" dirty="0" smtClean="0"/>
              <a:t>全文</a:t>
            </a:r>
            <a:r>
              <a:rPr lang="zh-CN" altLang="en-US" dirty="0"/>
              <a:t>所占比例：</a:t>
            </a:r>
            <a:r>
              <a:rPr lang="en-US" altLang="zh-CN" dirty="0"/>
              <a:t>34%</a:t>
            </a:r>
          </a:p>
          <a:p>
            <a:pPr lvl="1"/>
            <a:r>
              <a:rPr lang="zh-CN" altLang="en-US" dirty="0" smtClean="0"/>
              <a:t>可以</a:t>
            </a:r>
            <a:r>
              <a:rPr lang="zh-CN" altLang="en-US" dirty="0"/>
              <a:t>开放访问的比例：</a:t>
            </a:r>
            <a:r>
              <a:rPr lang="en-US" altLang="zh-CN" dirty="0"/>
              <a:t>29%</a:t>
            </a:r>
            <a:endParaRPr lang="zh-CN" altLang="en-US" dirty="0"/>
          </a:p>
        </p:txBody>
      </p:sp>
      <p:sp>
        <p:nvSpPr>
          <p:cNvPr id="4" name="灯片编号占位符 3"/>
          <p:cNvSpPr>
            <a:spLocks noGrp="1"/>
          </p:cNvSpPr>
          <p:nvPr>
            <p:ph type="sldNum" sz="quarter" idx="12"/>
          </p:nvPr>
        </p:nvSpPr>
        <p:spPr/>
        <p:txBody>
          <a:bodyPr/>
          <a:lstStyle/>
          <a:p>
            <a:fld id="{D57F1E4F-1CFF-5643-939E-02111984F565}" type="slidenum">
              <a:rPr lang="en-US" smtClean="0"/>
              <a:t>22</a:t>
            </a:fld>
            <a:endParaRPr lang="en-US"/>
          </a:p>
        </p:txBody>
      </p:sp>
    </p:spTree>
    <p:extLst>
      <p:ext uri="{BB962C8B-B14F-4D97-AF65-F5344CB8AC3E}">
        <p14:creationId xmlns:p14="http://schemas.microsoft.com/office/powerpoint/2010/main" val="33297830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国内</a:t>
            </a:r>
            <a:endParaRPr lang="zh-CN" altLang="en-US" dirty="0"/>
          </a:p>
        </p:txBody>
      </p:sp>
      <p:sp>
        <p:nvSpPr>
          <p:cNvPr id="3" name="内容占位符 2"/>
          <p:cNvSpPr>
            <a:spLocks noGrp="1"/>
          </p:cNvSpPr>
          <p:nvPr>
            <p:ph idx="1"/>
          </p:nvPr>
        </p:nvSpPr>
        <p:spPr>
          <a:xfrm>
            <a:off x="1103312" y="1449978"/>
            <a:ext cx="9987054" cy="4798422"/>
          </a:xfrm>
        </p:spPr>
        <p:txBody>
          <a:bodyPr>
            <a:normAutofit lnSpcReduction="10000"/>
          </a:bodyPr>
          <a:lstStyle/>
          <a:p>
            <a:pPr>
              <a:lnSpc>
                <a:spcPct val="150000"/>
              </a:lnSpc>
            </a:pPr>
            <a:r>
              <a:rPr lang="zh-CN" altLang="en-US" sz="2400" dirty="0"/>
              <a:t>国内的中科院、厦门大学、</a:t>
            </a:r>
            <a:r>
              <a:rPr lang="zh-CN" altLang="en-US" sz="2400" dirty="0" smtClean="0"/>
              <a:t>北京理工大学等</a:t>
            </a:r>
            <a:r>
              <a:rPr lang="zh-CN" altLang="en-US" sz="2400" dirty="0"/>
              <a:t>较早开始机构库建设的相关探索。</a:t>
            </a:r>
          </a:p>
          <a:p>
            <a:pPr>
              <a:lnSpc>
                <a:spcPct val="150000"/>
              </a:lnSpc>
            </a:pPr>
            <a:r>
              <a:rPr lang="zh-CN" altLang="en-US" sz="2400" dirty="0" smtClean="0"/>
              <a:t>作为</a:t>
            </a:r>
            <a:r>
              <a:rPr lang="en-US" altLang="zh-CN" sz="2400" dirty="0"/>
              <a:t>OAPS</a:t>
            </a:r>
            <a:r>
              <a:rPr lang="zh-CN" altLang="en-US" sz="2400" dirty="0"/>
              <a:t>（学生优秀作品）计划的发起</a:t>
            </a:r>
            <a:r>
              <a:rPr lang="zh-CN" altLang="en-US" sz="2400" dirty="0" smtClean="0"/>
              <a:t>单位</a:t>
            </a:r>
            <a:r>
              <a:rPr lang="zh-CN" altLang="en-US" sz="2400" dirty="0"/>
              <a:t>之一，清华大学图书馆从</a:t>
            </a:r>
            <a:r>
              <a:rPr lang="en-US" altLang="zh-CN" sz="2400" dirty="0"/>
              <a:t>2004</a:t>
            </a:r>
            <a:r>
              <a:rPr lang="zh-CN" altLang="en-US" sz="2400" dirty="0"/>
              <a:t>年开始</a:t>
            </a:r>
            <a:r>
              <a:rPr lang="zh-CN" altLang="en-US" sz="2400" dirty="0" smtClean="0"/>
              <a:t>“学生</a:t>
            </a:r>
            <a:r>
              <a:rPr lang="zh-CN" altLang="en-US" sz="2400" dirty="0"/>
              <a:t>优秀作品数据库”的建设，对建立</a:t>
            </a:r>
            <a:r>
              <a:rPr lang="zh-CN" altLang="en-US" sz="2400" dirty="0" smtClean="0"/>
              <a:t>机构</a:t>
            </a:r>
            <a:r>
              <a:rPr lang="zh-CN" altLang="en-US" sz="2400" dirty="0"/>
              <a:t>库的技术平台和相关问题进行了探索。</a:t>
            </a:r>
          </a:p>
          <a:p>
            <a:pPr>
              <a:lnSpc>
                <a:spcPct val="150000"/>
              </a:lnSpc>
            </a:pPr>
            <a:r>
              <a:rPr lang="zh-CN" altLang="en-US" sz="2400" dirty="0" smtClean="0"/>
              <a:t>国内</a:t>
            </a:r>
            <a:r>
              <a:rPr lang="zh-CN" altLang="en-US" sz="2400" dirty="0"/>
              <a:t>越来越多的高校开始机构库建设的</a:t>
            </a:r>
            <a:r>
              <a:rPr lang="zh-CN" altLang="en-US" sz="2400" dirty="0" smtClean="0"/>
              <a:t>相关</a:t>
            </a:r>
            <a:r>
              <a:rPr lang="zh-CN" altLang="en-US" sz="2400" dirty="0"/>
              <a:t>工作，还有一些正在积极计划中。</a:t>
            </a:r>
          </a:p>
          <a:p>
            <a:pPr>
              <a:lnSpc>
                <a:spcPct val="150000"/>
              </a:lnSpc>
            </a:pPr>
            <a:r>
              <a:rPr lang="zh-CN" altLang="en-US" sz="2400" dirty="0" smtClean="0"/>
              <a:t>系统</a:t>
            </a:r>
            <a:r>
              <a:rPr lang="zh-CN" altLang="en-US" sz="2400" dirty="0"/>
              <a:t>：采用开放源软件</a:t>
            </a:r>
            <a:r>
              <a:rPr lang="en-US" altLang="zh-CN" sz="2400" dirty="0"/>
              <a:t>DSpace</a:t>
            </a:r>
            <a:endParaRPr lang="zh-CN" altLang="en-US" sz="2400" dirty="0"/>
          </a:p>
        </p:txBody>
      </p:sp>
      <p:sp>
        <p:nvSpPr>
          <p:cNvPr id="4" name="灯片编号占位符 3"/>
          <p:cNvSpPr>
            <a:spLocks noGrp="1"/>
          </p:cNvSpPr>
          <p:nvPr>
            <p:ph type="sldNum" sz="quarter" idx="12"/>
          </p:nvPr>
        </p:nvSpPr>
        <p:spPr/>
        <p:txBody>
          <a:bodyPr/>
          <a:lstStyle/>
          <a:p>
            <a:fld id="{D57F1E4F-1CFF-5643-939E-02111984F565}" type="slidenum">
              <a:rPr lang="en-US" smtClean="0"/>
              <a:t>23</a:t>
            </a:fld>
            <a:endParaRPr lang="en-US"/>
          </a:p>
        </p:txBody>
      </p:sp>
    </p:spTree>
    <p:extLst>
      <p:ext uri="{BB962C8B-B14F-4D97-AF65-F5344CB8AC3E}">
        <p14:creationId xmlns:p14="http://schemas.microsoft.com/office/powerpoint/2010/main" val="25646921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28829" y="2351314"/>
            <a:ext cx="8825658" cy="1315724"/>
          </a:xfrm>
        </p:spPr>
        <p:txBody>
          <a:bodyPr/>
          <a:lstStyle/>
          <a:p>
            <a:pPr>
              <a:lnSpc>
                <a:spcPct val="200000"/>
              </a:lnSpc>
            </a:pPr>
            <a:r>
              <a:rPr lang="en-US" altLang="zh-CN" sz="4400" dirty="0" smtClean="0"/>
              <a:t>IRP</a:t>
            </a:r>
            <a:r>
              <a:rPr lang="zh-CN" altLang="en-US" sz="4400" dirty="0" smtClean="0"/>
              <a:t>机构知识库</a:t>
            </a:r>
            <a:endParaRPr lang="zh-CN" altLang="en-US" sz="4400" dirty="0"/>
          </a:p>
        </p:txBody>
      </p:sp>
      <p:sp>
        <p:nvSpPr>
          <p:cNvPr id="4" name="Slide Number Placeholder 3"/>
          <p:cNvSpPr>
            <a:spLocks noGrp="1"/>
          </p:cNvSpPr>
          <p:nvPr>
            <p:ph type="sldNum" sz="quarter" idx="12"/>
          </p:nvPr>
        </p:nvSpPr>
        <p:spPr/>
        <p:txBody>
          <a:bodyPr/>
          <a:lstStyle/>
          <a:p>
            <a:fld id="{D57F1E4F-1CFF-5643-939E-02111984F565}" type="slidenum">
              <a:rPr lang="en-US" smtClean="0"/>
              <a:t>24</a:t>
            </a:fld>
            <a:endParaRPr lang="en-US"/>
          </a:p>
        </p:txBody>
      </p:sp>
    </p:spTree>
    <p:extLst>
      <p:ext uri="{BB962C8B-B14F-4D97-AF65-F5344CB8AC3E}">
        <p14:creationId xmlns:p14="http://schemas.microsoft.com/office/powerpoint/2010/main" val="11262234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简介</a:t>
            </a:r>
            <a:endParaRPr lang="zh-CN" altLang="en-US" dirty="0"/>
          </a:p>
        </p:txBody>
      </p:sp>
      <p:sp>
        <p:nvSpPr>
          <p:cNvPr id="3" name="内容占位符 2"/>
          <p:cNvSpPr>
            <a:spLocks noGrp="1"/>
          </p:cNvSpPr>
          <p:nvPr>
            <p:ph idx="1"/>
          </p:nvPr>
        </p:nvSpPr>
        <p:spPr>
          <a:xfrm>
            <a:off x="1103312" y="2052918"/>
            <a:ext cx="8915899" cy="4195481"/>
          </a:xfrm>
        </p:spPr>
        <p:txBody>
          <a:bodyPr>
            <a:normAutofit/>
          </a:bodyPr>
          <a:lstStyle/>
          <a:p>
            <a:pPr marL="0" indent="0">
              <a:lnSpc>
                <a:spcPct val="200000"/>
              </a:lnSpc>
              <a:buNone/>
            </a:pPr>
            <a:r>
              <a:rPr lang="en-US" altLang="zh-CN" sz="2800" dirty="0" smtClean="0"/>
              <a:t>       IRP</a:t>
            </a:r>
            <a:r>
              <a:rPr lang="zh-CN" altLang="en-US" sz="2800" dirty="0"/>
              <a:t>机构知识库是北京爱琴海软件公司立足于在知识管理软件多年积累的经验和技术，结合成熟开源软件</a:t>
            </a:r>
            <a:r>
              <a:rPr lang="en-US" altLang="zh-CN" sz="2800" dirty="0"/>
              <a:t>DSpace</a:t>
            </a:r>
            <a:r>
              <a:rPr lang="zh-CN" altLang="en-US" sz="2800" dirty="0"/>
              <a:t>、根据中国用户的使用习惯进行二次开发和本土化改造的产品。</a:t>
            </a:r>
          </a:p>
        </p:txBody>
      </p:sp>
      <p:sp>
        <p:nvSpPr>
          <p:cNvPr id="4" name="灯片编号占位符 3"/>
          <p:cNvSpPr>
            <a:spLocks noGrp="1"/>
          </p:cNvSpPr>
          <p:nvPr>
            <p:ph type="sldNum" sz="quarter" idx="12"/>
          </p:nvPr>
        </p:nvSpPr>
        <p:spPr/>
        <p:txBody>
          <a:bodyPr/>
          <a:lstStyle/>
          <a:p>
            <a:fld id="{D57F1E4F-1CFF-5643-939E-02111984F565}" type="slidenum">
              <a:rPr lang="en-US" smtClean="0"/>
              <a:t>25</a:t>
            </a:fld>
            <a:endParaRPr lang="en-US"/>
          </a:p>
        </p:txBody>
      </p:sp>
    </p:spTree>
    <p:extLst>
      <p:ext uri="{BB962C8B-B14F-4D97-AF65-F5344CB8AC3E}">
        <p14:creationId xmlns:p14="http://schemas.microsoft.com/office/powerpoint/2010/main" val="14711148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简介</a:t>
            </a:r>
            <a:endParaRPr lang="zh-CN" altLang="en-US" dirty="0"/>
          </a:p>
        </p:txBody>
      </p:sp>
      <p:sp>
        <p:nvSpPr>
          <p:cNvPr id="4" name="灯片编号占位符 3"/>
          <p:cNvSpPr>
            <a:spLocks noGrp="1"/>
          </p:cNvSpPr>
          <p:nvPr>
            <p:ph type="sldNum" sz="quarter" idx="12"/>
          </p:nvPr>
        </p:nvSpPr>
        <p:spPr/>
        <p:txBody>
          <a:bodyPr/>
          <a:lstStyle/>
          <a:p>
            <a:fld id="{D57F1E4F-1CFF-5643-939E-02111984F565}" type="slidenum">
              <a:rPr lang="en-US" smtClean="0"/>
              <a:t>26</a:t>
            </a:fld>
            <a:endParaRPr lang="en-US"/>
          </a:p>
        </p:txBody>
      </p:sp>
      <p:sp>
        <p:nvSpPr>
          <p:cNvPr id="9" name="Text Box 12"/>
          <p:cNvSpPr txBox="1">
            <a:spLocks noChangeArrowheads="1"/>
          </p:cNvSpPr>
          <p:nvPr/>
        </p:nvSpPr>
        <p:spPr bwMode="auto">
          <a:xfrm>
            <a:off x="5376024" y="3200502"/>
            <a:ext cx="782528" cy="4164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11" tIns="45706" rIns="91411" bIns="45706">
            <a:spAutoFit/>
          </a:bodyPr>
          <a:lstStyle>
            <a:lvl1pPr eaLnBrk="0" hangingPunct="0">
              <a:defRPr sz="4400">
                <a:solidFill>
                  <a:schemeClr val="tx1"/>
                </a:solidFill>
                <a:latin typeface="Arial" pitchFamily="34" charset="0"/>
                <a:ea typeface="新宋体-18030" pitchFamily="49" charset="-122"/>
              </a:defRPr>
            </a:lvl1pPr>
            <a:lvl2pPr marL="742950" indent="-285750" eaLnBrk="0" hangingPunct="0">
              <a:defRPr sz="4400">
                <a:solidFill>
                  <a:schemeClr val="tx1"/>
                </a:solidFill>
                <a:latin typeface="Arial" pitchFamily="34" charset="0"/>
                <a:ea typeface="新宋体-18030" pitchFamily="49" charset="-122"/>
              </a:defRPr>
            </a:lvl2pPr>
            <a:lvl3pPr marL="1143000" indent="-228600" eaLnBrk="0" hangingPunct="0">
              <a:defRPr sz="4400">
                <a:solidFill>
                  <a:schemeClr val="tx1"/>
                </a:solidFill>
                <a:latin typeface="Arial" pitchFamily="34" charset="0"/>
                <a:ea typeface="新宋体-18030" pitchFamily="49" charset="-122"/>
              </a:defRPr>
            </a:lvl3pPr>
            <a:lvl4pPr marL="1600200" indent="-228600" eaLnBrk="0" hangingPunct="0">
              <a:defRPr sz="4400">
                <a:solidFill>
                  <a:schemeClr val="tx1"/>
                </a:solidFill>
                <a:latin typeface="Arial" pitchFamily="34" charset="0"/>
                <a:ea typeface="新宋体-18030" pitchFamily="49" charset="-122"/>
              </a:defRPr>
            </a:lvl4pPr>
            <a:lvl5pPr marL="2057400" indent="-228600" eaLnBrk="0" hangingPunct="0">
              <a:defRPr sz="4400">
                <a:solidFill>
                  <a:schemeClr val="tx1"/>
                </a:solidFill>
                <a:latin typeface="Arial" pitchFamily="34" charset="0"/>
                <a:ea typeface="新宋体-18030" pitchFamily="49" charset="-122"/>
              </a:defRPr>
            </a:lvl5pPr>
            <a:lvl6pPr marL="2514600" indent="-228600" eaLnBrk="0" fontAlgn="base" hangingPunct="0">
              <a:spcBef>
                <a:spcPct val="0"/>
              </a:spcBef>
              <a:spcAft>
                <a:spcPct val="0"/>
              </a:spcAft>
              <a:defRPr sz="4400">
                <a:solidFill>
                  <a:schemeClr val="tx1"/>
                </a:solidFill>
                <a:latin typeface="Arial" pitchFamily="34" charset="0"/>
                <a:ea typeface="新宋体-18030" pitchFamily="49" charset="-122"/>
              </a:defRPr>
            </a:lvl6pPr>
            <a:lvl7pPr marL="2971800" indent="-228600" eaLnBrk="0" fontAlgn="base" hangingPunct="0">
              <a:spcBef>
                <a:spcPct val="0"/>
              </a:spcBef>
              <a:spcAft>
                <a:spcPct val="0"/>
              </a:spcAft>
              <a:defRPr sz="4400">
                <a:solidFill>
                  <a:schemeClr val="tx1"/>
                </a:solidFill>
                <a:latin typeface="Arial" pitchFamily="34" charset="0"/>
                <a:ea typeface="新宋体-18030" pitchFamily="49" charset="-122"/>
              </a:defRPr>
            </a:lvl7pPr>
            <a:lvl8pPr marL="3429000" indent="-228600" eaLnBrk="0" fontAlgn="base" hangingPunct="0">
              <a:spcBef>
                <a:spcPct val="0"/>
              </a:spcBef>
              <a:spcAft>
                <a:spcPct val="0"/>
              </a:spcAft>
              <a:defRPr sz="4400">
                <a:solidFill>
                  <a:schemeClr val="tx1"/>
                </a:solidFill>
                <a:latin typeface="Arial" pitchFamily="34" charset="0"/>
                <a:ea typeface="新宋体-18030" pitchFamily="49" charset="-122"/>
              </a:defRPr>
            </a:lvl8pPr>
            <a:lvl9pPr marL="3886200" indent="-228600" eaLnBrk="0" fontAlgn="base" hangingPunct="0">
              <a:spcBef>
                <a:spcPct val="0"/>
              </a:spcBef>
              <a:spcAft>
                <a:spcPct val="0"/>
              </a:spcAft>
              <a:defRPr sz="4400">
                <a:solidFill>
                  <a:schemeClr val="tx1"/>
                </a:solidFill>
                <a:latin typeface="Arial" pitchFamily="34" charset="0"/>
                <a:ea typeface="新宋体-18030" pitchFamily="49" charset="-122"/>
              </a:defRPr>
            </a:lvl9pPr>
          </a:lstStyle>
          <a:p>
            <a:pPr algn="ctr">
              <a:lnSpc>
                <a:spcPct val="75000"/>
              </a:lnSpc>
            </a:pPr>
            <a:r>
              <a:rPr lang="en-US" altLang="zh-CN" sz="2800" b="1" dirty="0">
                <a:latin typeface="Frutiger LT 45 Light" pitchFamily="34" charset="0"/>
                <a:ea typeface="华文黑体" charset="-122"/>
              </a:rPr>
              <a:t>IRP</a:t>
            </a:r>
          </a:p>
        </p:txBody>
      </p:sp>
      <p:sp>
        <p:nvSpPr>
          <p:cNvPr id="10" name="Line 3"/>
          <p:cNvSpPr>
            <a:spLocks noChangeShapeType="1"/>
          </p:cNvSpPr>
          <p:nvPr/>
        </p:nvSpPr>
        <p:spPr bwMode="auto">
          <a:xfrm flipH="1">
            <a:off x="5071964" y="4707396"/>
            <a:ext cx="212684" cy="1186807"/>
          </a:xfrm>
          <a:prstGeom prst="line">
            <a:avLst/>
          </a:prstGeom>
          <a:noFill/>
          <a:ln w="28575">
            <a:solidFill>
              <a:srgbClr val="9999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zh-CN" altLang="en-US"/>
          </a:p>
        </p:txBody>
      </p:sp>
      <p:sp>
        <p:nvSpPr>
          <p:cNvPr id="11" name="Line 5"/>
          <p:cNvSpPr>
            <a:spLocks noChangeShapeType="1"/>
          </p:cNvSpPr>
          <p:nvPr/>
        </p:nvSpPr>
        <p:spPr bwMode="auto">
          <a:xfrm flipH="1">
            <a:off x="6698358" y="2102211"/>
            <a:ext cx="257175" cy="330200"/>
          </a:xfrm>
          <a:prstGeom prst="line">
            <a:avLst/>
          </a:prstGeom>
          <a:noFill/>
          <a:ln w="28575">
            <a:solidFill>
              <a:srgbClr val="9999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2" name="Line 6"/>
          <p:cNvSpPr>
            <a:spLocks noChangeShapeType="1"/>
          </p:cNvSpPr>
          <p:nvPr/>
        </p:nvSpPr>
        <p:spPr bwMode="auto">
          <a:xfrm>
            <a:off x="6955533" y="2102211"/>
            <a:ext cx="2792412" cy="3175"/>
          </a:xfrm>
          <a:prstGeom prst="line">
            <a:avLst/>
          </a:prstGeom>
          <a:noFill/>
          <a:ln w="28575">
            <a:solidFill>
              <a:srgbClr val="9999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3" name="Line 8"/>
          <p:cNvSpPr>
            <a:spLocks noChangeShapeType="1"/>
          </p:cNvSpPr>
          <p:nvPr/>
        </p:nvSpPr>
        <p:spPr bwMode="auto">
          <a:xfrm>
            <a:off x="4975920" y="1879961"/>
            <a:ext cx="192088" cy="331788"/>
          </a:xfrm>
          <a:prstGeom prst="line">
            <a:avLst/>
          </a:prstGeom>
          <a:noFill/>
          <a:ln w="28575">
            <a:solidFill>
              <a:srgbClr val="9999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4" name="Line 9"/>
          <p:cNvSpPr>
            <a:spLocks noChangeShapeType="1"/>
          </p:cNvSpPr>
          <p:nvPr/>
        </p:nvSpPr>
        <p:spPr bwMode="auto">
          <a:xfrm flipV="1">
            <a:off x="1755057" y="1879961"/>
            <a:ext cx="3219871" cy="0"/>
          </a:xfrm>
          <a:prstGeom prst="line">
            <a:avLst/>
          </a:prstGeom>
          <a:noFill/>
          <a:ln w="28575">
            <a:solidFill>
              <a:srgbClr val="9999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zh-CN" altLang="en-US"/>
          </a:p>
        </p:txBody>
      </p:sp>
      <p:sp>
        <p:nvSpPr>
          <p:cNvPr id="15" name="Line 15"/>
          <p:cNvSpPr>
            <a:spLocks noChangeShapeType="1"/>
          </p:cNvSpPr>
          <p:nvPr/>
        </p:nvSpPr>
        <p:spPr bwMode="auto">
          <a:xfrm flipH="1">
            <a:off x="5042471" y="5858162"/>
            <a:ext cx="2929186" cy="1588"/>
          </a:xfrm>
          <a:prstGeom prst="line">
            <a:avLst/>
          </a:prstGeom>
          <a:noFill/>
          <a:ln w="28575">
            <a:solidFill>
              <a:srgbClr val="9999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zh-CN" altLang="en-US"/>
          </a:p>
        </p:txBody>
      </p:sp>
      <p:sp>
        <p:nvSpPr>
          <p:cNvPr id="16" name="Freeform 10"/>
          <p:cNvSpPr>
            <a:spLocks noChangeAspect="1"/>
          </p:cNvSpPr>
          <p:nvPr/>
        </p:nvSpPr>
        <p:spPr bwMode="auto">
          <a:xfrm>
            <a:off x="4644133" y="3807186"/>
            <a:ext cx="2303462" cy="1001713"/>
          </a:xfrm>
          <a:custGeom>
            <a:avLst/>
            <a:gdLst>
              <a:gd name="T0" fmla="*/ 1261718081 w 2140"/>
              <a:gd name="T1" fmla="*/ 340782333 h 932"/>
              <a:gd name="T2" fmla="*/ 1310379254 w 2140"/>
              <a:gd name="T3" fmla="*/ 336161770 h 932"/>
              <a:gd name="T4" fmla="*/ 1379895369 w 2140"/>
              <a:gd name="T5" fmla="*/ 323454417 h 932"/>
              <a:gd name="T6" fmla="*/ 1448253295 w 2140"/>
              <a:gd name="T7" fmla="*/ 304971093 h 932"/>
              <a:gd name="T8" fmla="*/ 1514293766 w 2140"/>
              <a:gd name="T9" fmla="*/ 280711797 h 932"/>
              <a:gd name="T10" fmla="*/ 1554844385 w 2140"/>
              <a:gd name="T11" fmla="*/ 259918728 h 932"/>
              <a:gd name="T12" fmla="*/ 1615091756 w 2140"/>
              <a:gd name="T13" fmla="*/ 225262898 h 932"/>
              <a:gd name="T14" fmla="*/ 1670705294 w 2140"/>
              <a:gd name="T15" fmla="*/ 184831096 h 932"/>
              <a:gd name="T16" fmla="*/ 1724001377 w 2140"/>
              <a:gd name="T17" fmla="*/ 140934140 h 932"/>
              <a:gd name="T18" fmla="*/ 1771503284 w 2140"/>
              <a:gd name="T19" fmla="*/ 91260139 h 932"/>
              <a:gd name="T20" fmla="*/ 1814372434 w 2140"/>
              <a:gd name="T21" fmla="*/ 36966649 h 932"/>
              <a:gd name="T22" fmla="*/ 2004383293 w 2140"/>
              <a:gd name="T23" fmla="*/ 371971935 h 932"/>
              <a:gd name="T24" fmla="*/ 2147483647 w 2140"/>
              <a:gd name="T25" fmla="*/ 426266499 h 932"/>
              <a:gd name="T26" fmla="*/ 2147483647 w 2140"/>
              <a:gd name="T27" fmla="*/ 520992866 h 932"/>
              <a:gd name="T28" fmla="*/ 2147483647 w 2140"/>
              <a:gd name="T29" fmla="*/ 574130946 h 932"/>
              <a:gd name="T30" fmla="*/ 2147483647 w 2140"/>
              <a:gd name="T31" fmla="*/ 658460778 h 932"/>
              <a:gd name="T32" fmla="*/ 2147483647 w 2140"/>
              <a:gd name="T33" fmla="*/ 720841058 h 932"/>
              <a:gd name="T34" fmla="*/ 2105181283 w 2140"/>
              <a:gd name="T35" fmla="*/ 778600776 h 932"/>
              <a:gd name="T36" fmla="*/ 1989321450 w 2140"/>
              <a:gd name="T37" fmla="*/ 858308971 h 932"/>
              <a:gd name="T38" fmla="*/ 1887364194 w 2140"/>
              <a:gd name="T39" fmla="*/ 914913279 h 932"/>
              <a:gd name="T40" fmla="*/ 1823641178 w 2140"/>
              <a:gd name="T41" fmla="*/ 946103956 h 932"/>
              <a:gd name="T42" fmla="*/ 1758758896 w 2140"/>
              <a:gd name="T43" fmla="*/ 972672996 h 932"/>
              <a:gd name="T44" fmla="*/ 1691560236 w 2140"/>
              <a:gd name="T45" fmla="*/ 998087702 h 932"/>
              <a:gd name="T46" fmla="*/ 1623202310 w 2140"/>
              <a:gd name="T47" fmla="*/ 1020036179 h 932"/>
              <a:gd name="T48" fmla="*/ 1553686195 w 2140"/>
              <a:gd name="T49" fmla="*/ 1037364095 h 932"/>
              <a:gd name="T50" fmla="*/ 1481852625 w 2140"/>
              <a:gd name="T51" fmla="*/ 1052381191 h 932"/>
              <a:gd name="T52" fmla="*/ 1385688469 w 2140"/>
              <a:gd name="T53" fmla="*/ 1067399363 h 932"/>
              <a:gd name="T54" fmla="*/ 1312696709 w 2140"/>
              <a:gd name="T55" fmla="*/ 1073175334 h 932"/>
              <a:gd name="T56" fmla="*/ 1213056908 w 2140"/>
              <a:gd name="T57" fmla="*/ 1076640488 h 932"/>
              <a:gd name="T58" fmla="*/ 1096037810 w 2140"/>
              <a:gd name="T59" fmla="*/ 1072019925 h 932"/>
              <a:gd name="T60" fmla="*/ 1004508563 w 2140"/>
              <a:gd name="T61" fmla="*/ 1062777725 h 932"/>
              <a:gd name="T62" fmla="*/ 893282564 w 2140"/>
              <a:gd name="T63" fmla="*/ 1043140066 h 932"/>
              <a:gd name="T64" fmla="*/ 806387151 w 2140"/>
              <a:gd name="T65" fmla="*/ 1021191589 h 932"/>
              <a:gd name="T66" fmla="*/ 720651003 w 2140"/>
              <a:gd name="T67" fmla="*/ 994621474 h 932"/>
              <a:gd name="T68" fmla="*/ 597838805 w 2140"/>
              <a:gd name="T69" fmla="*/ 944948547 h 932"/>
              <a:gd name="T70" fmla="*/ 480819707 w 2140"/>
              <a:gd name="T71" fmla="*/ 884878011 h 932"/>
              <a:gd name="T72" fmla="*/ 368435518 w 2140"/>
              <a:gd name="T73" fmla="*/ 815566350 h 932"/>
              <a:gd name="T74" fmla="*/ 298919403 w 2140"/>
              <a:gd name="T75" fmla="*/ 763582604 h 932"/>
              <a:gd name="T76" fmla="*/ 200437791 w 2140"/>
              <a:gd name="T77" fmla="*/ 679253847 h 932"/>
              <a:gd name="T78" fmla="*/ 108908544 w 2140"/>
              <a:gd name="T79" fmla="*/ 585682890 h 932"/>
              <a:gd name="T80" fmla="*/ 26648041 w 2140"/>
              <a:gd name="T81" fmla="*/ 486337035 h 932"/>
              <a:gd name="T82" fmla="*/ 422889790 w 2140"/>
              <a:gd name="T83" fmla="*/ 71622480 h 932"/>
              <a:gd name="T84" fmla="*/ 641866145 w 2140"/>
              <a:gd name="T85" fmla="*/ 84328757 h 932"/>
              <a:gd name="T86" fmla="*/ 726444103 w 2140"/>
              <a:gd name="T87" fmla="*/ 164038027 h 932"/>
              <a:gd name="T88" fmla="*/ 771629631 w 2140"/>
              <a:gd name="T89" fmla="*/ 198692783 h 932"/>
              <a:gd name="T90" fmla="*/ 817973349 w 2140"/>
              <a:gd name="T91" fmla="*/ 231038870 h 932"/>
              <a:gd name="T92" fmla="*/ 882855631 w 2140"/>
              <a:gd name="T93" fmla="*/ 269159853 h 932"/>
              <a:gd name="T94" fmla="*/ 937309903 w 2140"/>
              <a:gd name="T95" fmla="*/ 292263740 h 932"/>
              <a:gd name="T96" fmla="*/ 992922364 w 2140"/>
              <a:gd name="T97" fmla="*/ 310747065 h 932"/>
              <a:gd name="T98" fmla="*/ 1053169736 w 2140"/>
              <a:gd name="T99" fmla="*/ 325764161 h 932"/>
              <a:gd name="T100" fmla="*/ 1116892752 w 2140"/>
              <a:gd name="T101" fmla="*/ 336161770 h 932"/>
              <a:gd name="T102" fmla="*/ 1188726322 w 2140"/>
              <a:gd name="T103" fmla="*/ 340782333 h 93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40" h="932">
                <a:moveTo>
                  <a:pt x="1047" y="296"/>
                </a:moveTo>
                <a:lnTo>
                  <a:pt x="1068" y="295"/>
                </a:lnTo>
                <a:lnTo>
                  <a:pt x="1089" y="295"/>
                </a:lnTo>
                <a:lnTo>
                  <a:pt x="1109" y="293"/>
                </a:lnTo>
                <a:lnTo>
                  <a:pt x="1120" y="292"/>
                </a:lnTo>
                <a:lnTo>
                  <a:pt x="1131" y="291"/>
                </a:lnTo>
                <a:lnTo>
                  <a:pt x="1151" y="288"/>
                </a:lnTo>
                <a:lnTo>
                  <a:pt x="1171" y="285"/>
                </a:lnTo>
                <a:lnTo>
                  <a:pt x="1191" y="280"/>
                </a:lnTo>
                <a:lnTo>
                  <a:pt x="1211" y="276"/>
                </a:lnTo>
                <a:lnTo>
                  <a:pt x="1231" y="270"/>
                </a:lnTo>
                <a:lnTo>
                  <a:pt x="1250" y="264"/>
                </a:lnTo>
                <a:lnTo>
                  <a:pt x="1269" y="258"/>
                </a:lnTo>
                <a:lnTo>
                  <a:pt x="1288" y="250"/>
                </a:lnTo>
                <a:lnTo>
                  <a:pt x="1307" y="243"/>
                </a:lnTo>
                <a:lnTo>
                  <a:pt x="1325" y="234"/>
                </a:lnTo>
                <a:lnTo>
                  <a:pt x="1334" y="230"/>
                </a:lnTo>
                <a:lnTo>
                  <a:pt x="1342" y="225"/>
                </a:lnTo>
                <a:lnTo>
                  <a:pt x="1360" y="216"/>
                </a:lnTo>
                <a:lnTo>
                  <a:pt x="1377" y="205"/>
                </a:lnTo>
                <a:lnTo>
                  <a:pt x="1394" y="195"/>
                </a:lnTo>
                <a:lnTo>
                  <a:pt x="1410" y="184"/>
                </a:lnTo>
                <a:lnTo>
                  <a:pt x="1426" y="172"/>
                </a:lnTo>
                <a:lnTo>
                  <a:pt x="1442" y="160"/>
                </a:lnTo>
                <a:lnTo>
                  <a:pt x="1458" y="148"/>
                </a:lnTo>
                <a:lnTo>
                  <a:pt x="1473" y="135"/>
                </a:lnTo>
                <a:lnTo>
                  <a:pt x="1488" y="122"/>
                </a:lnTo>
                <a:lnTo>
                  <a:pt x="1502" y="108"/>
                </a:lnTo>
                <a:lnTo>
                  <a:pt x="1515" y="94"/>
                </a:lnTo>
                <a:lnTo>
                  <a:pt x="1529" y="79"/>
                </a:lnTo>
                <a:lnTo>
                  <a:pt x="1541" y="64"/>
                </a:lnTo>
                <a:lnTo>
                  <a:pt x="1554" y="48"/>
                </a:lnTo>
                <a:lnTo>
                  <a:pt x="1566" y="32"/>
                </a:lnTo>
                <a:lnTo>
                  <a:pt x="1577" y="16"/>
                </a:lnTo>
                <a:lnTo>
                  <a:pt x="1588" y="0"/>
                </a:lnTo>
                <a:lnTo>
                  <a:pt x="1730" y="322"/>
                </a:lnTo>
                <a:lnTo>
                  <a:pt x="2140" y="319"/>
                </a:lnTo>
                <a:lnTo>
                  <a:pt x="2119" y="353"/>
                </a:lnTo>
                <a:lnTo>
                  <a:pt x="2108" y="369"/>
                </a:lnTo>
                <a:lnTo>
                  <a:pt x="2096" y="387"/>
                </a:lnTo>
                <a:lnTo>
                  <a:pt x="2072" y="419"/>
                </a:lnTo>
                <a:lnTo>
                  <a:pt x="2047" y="451"/>
                </a:lnTo>
                <a:lnTo>
                  <a:pt x="2035" y="466"/>
                </a:lnTo>
                <a:lnTo>
                  <a:pt x="2022" y="482"/>
                </a:lnTo>
                <a:lnTo>
                  <a:pt x="2009" y="497"/>
                </a:lnTo>
                <a:lnTo>
                  <a:pt x="1995" y="512"/>
                </a:lnTo>
                <a:lnTo>
                  <a:pt x="1968" y="542"/>
                </a:lnTo>
                <a:lnTo>
                  <a:pt x="1940" y="570"/>
                </a:lnTo>
                <a:lnTo>
                  <a:pt x="1910" y="597"/>
                </a:lnTo>
                <a:lnTo>
                  <a:pt x="1895" y="611"/>
                </a:lnTo>
                <a:lnTo>
                  <a:pt x="1880" y="624"/>
                </a:lnTo>
                <a:lnTo>
                  <a:pt x="1864" y="637"/>
                </a:lnTo>
                <a:lnTo>
                  <a:pt x="1849" y="650"/>
                </a:lnTo>
                <a:lnTo>
                  <a:pt x="1817" y="674"/>
                </a:lnTo>
                <a:lnTo>
                  <a:pt x="1785" y="699"/>
                </a:lnTo>
                <a:lnTo>
                  <a:pt x="1751" y="721"/>
                </a:lnTo>
                <a:lnTo>
                  <a:pt x="1717" y="743"/>
                </a:lnTo>
                <a:lnTo>
                  <a:pt x="1683" y="763"/>
                </a:lnTo>
                <a:lnTo>
                  <a:pt x="1647" y="783"/>
                </a:lnTo>
                <a:lnTo>
                  <a:pt x="1629" y="792"/>
                </a:lnTo>
                <a:lnTo>
                  <a:pt x="1611" y="801"/>
                </a:lnTo>
                <a:lnTo>
                  <a:pt x="1592" y="810"/>
                </a:lnTo>
                <a:lnTo>
                  <a:pt x="1574" y="819"/>
                </a:lnTo>
                <a:lnTo>
                  <a:pt x="1555" y="827"/>
                </a:lnTo>
                <a:lnTo>
                  <a:pt x="1537" y="835"/>
                </a:lnTo>
                <a:lnTo>
                  <a:pt x="1518" y="842"/>
                </a:lnTo>
                <a:lnTo>
                  <a:pt x="1499" y="850"/>
                </a:lnTo>
                <a:lnTo>
                  <a:pt x="1480" y="858"/>
                </a:lnTo>
                <a:lnTo>
                  <a:pt x="1460" y="864"/>
                </a:lnTo>
                <a:lnTo>
                  <a:pt x="1440" y="871"/>
                </a:lnTo>
                <a:lnTo>
                  <a:pt x="1421" y="877"/>
                </a:lnTo>
                <a:lnTo>
                  <a:pt x="1401" y="883"/>
                </a:lnTo>
                <a:lnTo>
                  <a:pt x="1381" y="888"/>
                </a:lnTo>
                <a:lnTo>
                  <a:pt x="1361" y="893"/>
                </a:lnTo>
                <a:lnTo>
                  <a:pt x="1341" y="898"/>
                </a:lnTo>
                <a:lnTo>
                  <a:pt x="1321" y="903"/>
                </a:lnTo>
                <a:lnTo>
                  <a:pt x="1301" y="907"/>
                </a:lnTo>
                <a:lnTo>
                  <a:pt x="1279" y="911"/>
                </a:lnTo>
                <a:lnTo>
                  <a:pt x="1259" y="915"/>
                </a:lnTo>
                <a:lnTo>
                  <a:pt x="1217" y="921"/>
                </a:lnTo>
                <a:lnTo>
                  <a:pt x="1196" y="924"/>
                </a:lnTo>
                <a:lnTo>
                  <a:pt x="1175" y="926"/>
                </a:lnTo>
                <a:lnTo>
                  <a:pt x="1154" y="928"/>
                </a:lnTo>
                <a:lnTo>
                  <a:pt x="1133" y="929"/>
                </a:lnTo>
                <a:lnTo>
                  <a:pt x="1111" y="931"/>
                </a:lnTo>
                <a:lnTo>
                  <a:pt x="1090" y="931"/>
                </a:lnTo>
                <a:lnTo>
                  <a:pt x="1047" y="932"/>
                </a:lnTo>
                <a:lnTo>
                  <a:pt x="1007" y="932"/>
                </a:lnTo>
                <a:lnTo>
                  <a:pt x="967" y="930"/>
                </a:lnTo>
                <a:lnTo>
                  <a:pt x="946" y="928"/>
                </a:lnTo>
                <a:lnTo>
                  <a:pt x="926" y="927"/>
                </a:lnTo>
                <a:lnTo>
                  <a:pt x="887" y="922"/>
                </a:lnTo>
                <a:lnTo>
                  <a:pt x="867" y="920"/>
                </a:lnTo>
                <a:lnTo>
                  <a:pt x="848" y="917"/>
                </a:lnTo>
                <a:lnTo>
                  <a:pt x="810" y="910"/>
                </a:lnTo>
                <a:lnTo>
                  <a:pt x="771" y="903"/>
                </a:lnTo>
                <a:lnTo>
                  <a:pt x="733" y="894"/>
                </a:lnTo>
                <a:lnTo>
                  <a:pt x="714" y="889"/>
                </a:lnTo>
                <a:lnTo>
                  <a:pt x="696" y="884"/>
                </a:lnTo>
                <a:lnTo>
                  <a:pt x="659" y="873"/>
                </a:lnTo>
                <a:lnTo>
                  <a:pt x="640" y="867"/>
                </a:lnTo>
                <a:lnTo>
                  <a:pt x="622" y="861"/>
                </a:lnTo>
                <a:lnTo>
                  <a:pt x="586" y="847"/>
                </a:lnTo>
                <a:lnTo>
                  <a:pt x="551" y="833"/>
                </a:lnTo>
                <a:lnTo>
                  <a:pt x="516" y="818"/>
                </a:lnTo>
                <a:lnTo>
                  <a:pt x="481" y="801"/>
                </a:lnTo>
                <a:lnTo>
                  <a:pt x="448" y="784"/>
                </a:lnTo>
                <a:lnTo>
                  <a:pt x="415" y="766"/>
                </a:lnTo>
                <a:lnTo>
                  <a:pt x="382" y="747"/>
                </a:lnTo>
                <a:lnTo>
                  <a:pt x="351" y="727"/>
                </a:lnTo>
                <a:lnTo>
                  <a:pt x="318" y="706"/>
                </a:lnTo>
                <a:lnTo>
                  <a:pt x="303" y="696"/>
                </a:lnTo>
                <a:lnTo>
                  <a:pt x="288" y="684"/>
                </a:lnTo>
                <a:lnTo>
                  <a:pt x="258" y="661"/>
                </a:lnTo>
                <a:lnTo>
                  <a:pt x="229" y="638"/>
                </a:lnTo>
                <a:lnTo>
                  <a:pt x="201" y="613"/>
                </a:lnTo>
                <a:lnTo>
                  <a:pt x="173" y="588"/>
                </a:lnTo>
                <a:lnTo>
                  <a:pt x="145" y="562"/>
                </a:lnTo>
                <a:lnTo>
                  <a:pt x="119" y="536"/>
                </a:lnTo>
                <a:lnTo>
                  <a:pt x="94" y="507"/>
                </a:lnTo>
                <a:lnTo>
                  <a:pt x="69" y="479"/>
                </a:lnTo>
                <a:lnTo>
                  <a:pt x="46" y="450"/>
                </a:lnTo>
                <a:lnTo>
                  <a:pt x="23" y="421"/>
                </a:lnTo>
                <a:lnTo>
                  <a:pt x="0" y="390"/>
                </a:lnTo>
                <a:lnTo>
                  <a:pt x="177" y="51"/>
                </a:lnTo>
                <a:lnTo>
                  <a:pt x="365" y="62"/>
                </a:lnTo>
                <a:lnTo>
                  <a:pt x="495" y="69"/>
                </a:lnTo>
                <a:lnTo>
                  <a:pt x="537" y="72"/>
                </a:lnTo>
                <a:lnTo>
                  <a:pt x="554" y="73"/>
                </a:lnTo>
                <a:lnTo>
                  <a:pt x="578" y="97"/>
                </a:lnTo>
                <a:lnTo>
                  <a:pt x="603" y="120"/>
                </a:lnTo>
                <a:lnTo>
                  <a:pt x="627" y="142"/>
                </a:lnTo>
                <a:lnTo>
                  <a:pt x="640" y="152"/>
                </a:lnTo>
                <a:lnTo>
                  <a:pt x="654" y="162"/>
                </a:lnTo>
                <a:lnTo>
                  <a:pt x="666" y="172"/>
                </a:lnTo>
                <a:lnTo>
                  <a:pt x="679" y="182"/>
                </a:lnTo>
                <a:lnTo>
                  <a:pt x="693" y="191"/>
                </a:lnTo>
                <a:lnTo>
                  <a:pt x="706" y="200"/>
                </a:lnTo>
                <a:lnTo>
                  <a:pt x="734" y="217"/>
                </a:lnTo>
                <a:lnTo>
                  <a:pt x="748" y="225"/>
                </a:lnTo>
                <a:lnTo>
                  <a:pt x="762" y="233"/>
                </a:lnTo>
                <a:lnTo>
                  <a:pt x="777" y="240"/>
                </a:lnTo>
                <a:lnTo>
                  <a:pt x="792" y="246"/>
                </a:lnTo>
                <a:lnTo>
                  <a:pt x="809" y="253"/>
                </a:lnTo>
                <a:lnTo>
                  <a:pt x="824" y="259"/>
                </a:lnTo>
                <a:lnTo>
                  <a:pt x="840" y="264"/>
                </a:lnTo>
                <a:lnTo>
                  <a:pt x="857" y="269"/>
                </a:lnTo>
                <a:lnTo>
                  <a:pt x="874" y="274"/>
                </a:lnTo>
                <a:lnTo>
                  <a:pt x="891" y="278"/>
                </a:lnTo>
                <a:lnTo>
                  <a:pt x="909" y="282"/>
                </a:lnTo>
                <a:lnTo>
                  <a:pt x="927" y="285"/>
                </a:lnTo>
                <a:lnTo>
                  <a:pt x="945" y="288"/>
                </a:lnTo>
                <a:lnTo>
                  <a:pt x="964" y="291"/>
                </a:lnTo>
                <a:lnTo>
                  <a:pt x="985" y="293"/>
                </a:lnTo>
                <a:lnTo>
                  <a:pt x="1005" y="294"/>
                </a:lnTo>
                <a:lnTo>
                  <a:pt x="1026" y="295"/>
                </a:lnTo>
                <a:lnTo>
                  <a:pt x="1047" y="296"/>
                </a:lnTo>
                <a:close/>
              </a:path>
            </a:pathLst>
          </a:custGeom>
          <a:solidFill>
            <a:schemeClr val="accent1"/>
          </a:solidFill>
          <a:ln>
            <a:noFill/>
          </a:ln>
          <a:effectLst/>
        </p:spPr>
        <p:txBody>
          <a:bodyPr/>
          <a:lstStyle/>
          <a:p>
            <a:endParaRPr lang="zh-CN" altLang="en-US"/>
          </a:p>
        </p:txBody>
      </p:sp>
      <p:sp>
        <p:nvSpPr>
          <p:cNvPr id="17" name="Freeform 11"/>
          <p:cNvSpPr>
            <a:spLocks noChangeAspect="1"/>
          </p:cNvSpPr>
          <p:nvPr/>
        </p:nvSpPr>
        <p:spPr bwMode="auto">
          <a:xfrm>
            <a:off x="5823645" y="1932349"/>
            <a:ext cx="1366838" cy="2135187"/>
          </a:xfrm>
          <a:custGeom>
            <a:avLst/>
            <a:gdLst>
              <a:gd name="T0" fmla="*/ 77543397 w 1261"/>
              <a:gd name="T1" fmla="*/ 3792515 h 1899"/>
              <a:gd name="T2" fmla="*/ 189160190 w 1261"/>
              <a:gd name="T3" fmla="*/ 16434981 h 1899"/>
              <a:gd name="T4" fmla="*/ 299602001 w 1261"/>
              <a:gd name="T5" fmla="*/ 36662476 h 1899"/>
              <a:gd name="T6" fmla="*/ 406517782 w 1261"/>
              <a:gd name="T7" fmla="*/ 67003720 h 1899"/>
              <a:gd name="T8" fmla="*/ 511084683 w 1261"/>
              <a:gd name="T9" fmla="*/ 104929993 h 1899"/>
              <a:gd name="T10" fmla="*/ 610952740 w 1261"/>
              <a:gd name="T11" fmla="*/ 150442420 h 1899"/>
              <a:gd name="T12" fmla="*/ 707294766 w 1261"/>
              <a:gd name="T13" fmla="*/ 203538753 h 1899"/>
              <a:gd name="T14" fmla="*/ 798937948 w 1261"/>
              <a:gd name="T15" fmla="*/ 262957443 h 1899"/>
              <a:gd name="T16" fmla="*/ 888230082 w 1261"/>
              <a:gd name="T17" fmla="*/ 329961162 h 1899"/>
              <a:gd name="T18" fmla="*/ 970474491 w 1261"/>
              <a:gd name="T19" fmla="*/ 403284991 h 1899"/>
              <a:gd name="T20" fmla="*/ 1049192870 w 1261"/>
              <a:gd name="T21" fmla="*/ 481667379 h 1899"/>
              <a:gd name="T22" fmla="*/ 1120862441 w 1261"/>
              <a:gd name="T23" fmla="*/ 567633673 h 1899"/>
              <a:gd name="T24" fmla="*/ 1187832083 w 1261"/>
              <a:gd name="T25" fmla="*/ 657393607 h 1899"/>
              <a:gd name="T26" fmla="*/ 1248927899 w 1261"/>
              <a:gd name="T27" fmla="*/ 753473649 h 1899"/>
              <a:gd name="T28" fmla="*/ 1302972738 w 1261"/>
              <a:gd name="T29" fmla="*/ 853347330 h 1899"/>
              <a:gd name="T30" fmla="*/ 1351144835 w 1261"/>
              <a:gd name="T31" fmla="*/ 958277323 h 1899"/>
              <a:gd name="T32" fmla="*/ 1392265956 w 1261"/>
              <a:gd name="T33" fmla="*/ 1066999830 h 1899"/>
              <a:gd name="T34" fmla="*/ 1426338268 w 1261"/>
              <a:gd name="T35" fmla="*/ 1179514853 h 1899"/>
              <a:gd name="T36" fmla="*/ 1452186790 w 1261"/>
              <a:gd name="T37" fmla="*/ 1294558594 h 1899"/>
              <a:gd name="T38" fmla="*/ 1469810437 w 1261"/>
              <a:gd name="T39" fmla="*/ 1414659770 h 1899"/>
              <a:gd name="T40" fmla="*/ 1480384192 w 1261"/>
              <a:gd name="T41" fmla="*/ 1537288541 h 1899"/>
              <a:gd name="T42" fmla="*/ 1481559174 w 1261"/>
              <a:gd name="T43" fmla="*/ 1670032183 h 1899"/>
              <a:gd name="T44" fmla="*/ 1476859246 w 1261"/>
              <a:gd name="T45" fmla="*/ 1748413448 h 1899"/>
              <a:gd name="T46" fmla="*/ 1466285491 w 1261"/>
              <a:gd name="T47" fmla="*/ 1849550925 h 1899"/>
              <a:gd name="T48" fmla="*/ 1454536754 w 1261"/>
              <a:gd name="T49" fmla="*/ 1925403472 h 1899"/>
              <a:gd name="T50" fmla="*/ 1428688232 w 1261"/>
              <a:gd name="T51" fmla="*/ 2046768445 h 1899"/>
              <a:gd name="T52" fmla="*/ 1393440938 w 1261"/>
              <a:gd name="T53" fmla="*/ 2147483647 h 1899"/>
              <a:gd name="T54" fmla="*/ 1340569997 w 1261"/>
              <a:gd name="T55" fmla="*/ 2147483647 h 1899"/>
              <a:gd name="T56" fmla="*/ 833010260 w 1261"/>
              <a:gd name="T57" fmla="*/ 2147483647 h 1899"/>
              <a:gd name="T58" fmla="*/ 669697507 w 1261"/>
              <a:gd name="T59" fmla="*/ 1948159685 h 1899"/>
              <a:gd name="T60" fmla="*/ 693196065 w 1261"/>
              <a:gd name="T61" fmla="*/ 1881155966 h 1899"/>
              <a:gd name="T62" fmla="*/ 711994694 w 1261"/>
              <a:gd name="T63" fmla="*/ 1812888449 h 1899"/>
              <a:gd name="T64" fmla="*/ 724918413 w 1261"/>
              <a:gd name="T65" fmla="*/ 1742092215 h 1899"/>
              <a:gd name="T66" fmla="*/ 733142203 w 1261"/>
              <a:gd name="T67" fmla="*/ 1668767262 h 1899"/>
              <a:gd name="T68" fmla="*/ 733142203 w 1261"/>
              <a:gd name="T69" fmla="*/ 1577743532 h 1899"/>
              <a:gd name="T70" fmla="*/ 728443359 w 1261"/>
              <a:gd name="T71" fmla="*/ 1517061045 h 1899"/>
              <a:gd name="T72" fmla="*/ 719043503 w 1261"/>
              <a:gd name="T73" fmla="*/ 1457643479 h 1899"/>
              <a:gd name="T74" fmla="*/ 706119784 w 1261"/>
              <a:gd name="T75" fmla="*/ 1400753508 h 1899"/>
              <a:gd name="T76" fmla="*/ 676747400 w 1261"/>
              <a:gd name="T77" fmla="*/ 1307201059 h 1899"/>
              <a:gd name="T78" fmla="*/ 646198950 w 1261"/>
              <a:gd name="T79" fmla="*/ 1237669746 h 1899"/>
              <a:gd name="T80" fmla="*/ 599202919 w 1261"/>
              <a:gd name="T81" fmla="*/ 1156759764 h 1899"/>
              <a:gd name="T82" fmla="*/ 555731834 w 1261"/>
              <a:gd name="T83" fmla="*/ 1094812356 h 1899"/>
              <a:gd name="T84" fmla="*/ 520484540 w 1261"/>
              <a:gd name="T85" fmla="*/ 1051829771 h 1899"/>
              <a:gd name="T86" fmla="*/ 481712299 w 1261"/>
              <a:gd name="T87" fmla="*/ 1012638576 h 1899"/>
              <a:gd name="T88" fmla="*/ 426491394 w 1261"/>
              <a:gd name="T89" fmla="*/ 964598556 h 1899"/>
              <a:gd name="T90" fmla="*/ 381845327 w 1261"/>
              <a:gd name="T91" fmla="*/ 931728594 h 1899"/>
              <a:gd name="T92" fmla="*/ 320749511 w 1261"/>
              <a:gd name="T93" fmla="*/ 892537400 h 1899"/>
              <a:gd name="T94" fmla="*/ 253779868 w 1261"/>
              <a:gd name="T95" fmla="*/ 860932360 h 1899"/>
              <a:gd name="T96" fmla="*/ 185635244 w 1261"/>
              <a:gd name="T97" fmla="*/ 836912349 h 1899"/>
              <a:gd name="T98" fmla="*/ 113965673 w 1261"/>
              <a:gd name="T99" fmla="*/ 817948650 h 1899"/>
              <a:gd name="T100" fmla="*/ 57570870 w 1261"/>
              <a:gd name="T101" fmla="*/ 810363621 h 1899"/>
              <a:gd name="T102" fmla="*/ 2349964 w 1261"/>
              <a:gd name="T103" fmla="*/ 805306184 h 189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261" h="1899">
                <a:moveTo>
                  <a:pt x="0" y="0"/>
                </a:moveTo>
                <a:lnTo>
                  <a:pt x="33" y="1"/>
                </a:lnTo>
                <a:lnTo>
                  <a:pt x="66" y="3"/>
                </a:lnTo>
                <a:lnTo>
                  <a:pt x="98" y="5"/>
                </a:lnTo>
                <a:lnTo>
                  <a:pt x="130" y="8"/>
                </a:lnTo>
                <a:lnTo>
                  <a:pt x="161" y="13"/>
                </a:lnTo>
                <a:lnTo>
                  <a:pt x="193" y="17"/>
                </a:lnTo>
                <a:lnTo>
                  <a:pt x="225" y="23"/>
                </a:lnTo>
                <a:lnTo>
                  <a:pt x="255" y="29"/>
                </a:lnTo>
                <a:lnTo>
                  <a:pt x="286" y="36"/>
                </a:lnTo>
                <a:lnTo>
                  <a:pt x="316" y="44"/>
                </a:lnTo>
                <a:lnTo>
                  <a:pt x="346" y="53"/>
                </a:lnTo>
                <a:lnTo>
                  <a:pt x="376" y="62"/>
                </a:lnTo>
                <a:lnTo>
                  <a:pt x="406" y="72"/>
                </a:lnTo>
                <a:lnTo>
                  <a:pt x="435" y="83"/>
                </a:lnTo>
                <a:lnTo>
                  <a:pt x="463" y="94"/>
                </a:lnTo>
                <a:lnTo>
                  <a:pt x="492" y="106"/>
                </a:lnTo>
                <a:lnTo>
                  <a:pt x="520" y="119"/>
                </a:lnTo>
                <a:lnTo>
                  <a:pt x="548" y="132"/>
                </a:lnTo>
                <a:lnTo>
                  <a:pt x="576" y="146"/>
                </a:lnTo>
                <a:lnTo>
                  <a:pt x="602" y="161"/>
                </a:lnTo>
                <a:lnTo>
                  <a:pt x="629" y="176"/>
                </a:lnTo>
                <a:lnTo>
                  <a:pt x="655" y="191"/>
                </a:lnTo>
                <a:lnTo>
                  <a:pt x="680" y="208"/>
                </a:lnTo>
                <a:lnTo>
                  <a:pt x="707" y="225"/>
                </a:lnTo>
                <a:lnTo>
                  <a:pt x="731" y="243"/>
                </a:lnTo>
                <a:lnTo>
                  <a:pt x="756" y="261"/>
                </a:lnTo>
                <a:lnTo>
                  <a:pt x="780" y="280"/>
                </a:lnTo>
                <a:lnTo>
                  <a:pt x="803" y="299"/>
                </a:lnTo>
                <a:lnTo>
                  <a:pt x="826" y="319"/>
                </a:lnTo>
                <a:lnTo>
                  <a:pt x="848" y="339"/>
                </a:lnTo>
                <a:lnTo>
                  <a:pt x="871" y="360"/>
                </a:lnTo>
                <a:lnTo>
                  <a:pt x="893" y="381"/>
                </a:lnTo>
                <a:lnTo>
                  <a:pt x="914" y="404"/>
                </a:lnTo>
                <a:lnTo>
                  <a:pt x="934" y="426"/>
                </a:lnTo>
                <a:lnTo>
                  <a:pt x="954" y="449"/>
                </a:lnTo>
                <a:lnTo>
                  <a:pt x="974" y="472"/>
                </a:lnTo>
                <a:lnTo>
                  <a:pt x="993" y="496"/>
                </a:lnTo>
                <a:lnTo>
                  <a:pt x="1011" y="520"/>
                </a:lnTo>
                <a:lnTo>
                  <a:pt x="1030" y="545"/>
                </a:lnTo>
                <a:lnTo>
                  <a:pt x="1047" y="571"/>
                </a:lnTo>
                <a:lnTo>
                  <a:pt x="1063" y="596"/>
                </a:lnTo>
                <a:lnTo>
                  <a:pt x="1079" y="622"/>
                </a:lnTo>
                <a:lnTo>
                  <a:pt x="1095" y="648"/>
                </a:lnTo>
                <a:lnTo>
                  <a:pt x="1109" y="675"/>
                </a:lnTo>
                <a:lnTo>
                  <a:pt x="1124" y="702"/>
                </a:lnTo>
                <a:lnTo>
                  <a:pt x="1137" y="730"/>
                </a:lnTo>
                <a:lnTo>
                  <a:pt x="1150" y="758"/>
                </a:lnTo>
                <a:lnTo>
                  <a:pt x="1162" y="786"/>
                </a:lnTo>
                <a:lnTo>
                  <a:pt x="1174" y="815"/>
                </a:lnTo>
                <a:lnTo>
                  <a:pt x="1185" y="844"/>
                </a:lnTo>
                <a:lnTo>
                  <a:pt x="1196" y="873"/>
                </a:lnTo>
                <a:lnTo>
                  <a:pt x="1205" y="903"/>
                </a:lnTo>
                <a:lnTo>
                  <a:pt x="1214" y="933"/>
                </a:lnTo>
                <a:lnTo>
                  <a:pt x="1222" y="963"/>
                </a:lnTo>
                <a:lnTo>
                  <a:pt x="1229" y="994"/>
                </a:lnTo>
                <a:lnTo>
                  <a:pt x="1236" y="1024"/>
                </a:lnTo>
                <a:lnTo>
                  <a:pt x="1242" y="1056"/>
                </a:lnTo>
                <a:lnTo>
                  <a:pt x="1247" y="1088"/>
                </a:lnTo>
                <a:lnTo>
                  <a:pt x="1251" y="1119"/>
                </a:lnTo>
                <a:lnTo>
                  <a:pt x="1255" y="1151"/>
                </a:lnTo>
                <a:lnTo>
                  <a:pt x="1258" y="1183"/>
                </a:lnTo>
                <a:lnTo>
                  <a:pt x="1260" y="1216"/>
                </a:lnTo>
                <a:lnTo>
                  <a:pt x="1261" y="1248"/>
                </a:lnTo>
                <a:lnTo>
                  <a:pt x="1261" y="1281"/>
                </a:lnTo>
                <a:lnTo>
                  <a:pt x="1261" y="1321"/>
                </a:lnTo>
                <a:lnTo>
                  <a:pt x="1260" y="1342"/>
                </a:lnTo>
                <a:lnTo>
                  <a:pt x="1259" y="1363"/>
                </a:lnTo>
                <a:lnTo>
                  <a:pt x="1257" y="1383"/>
                </a:lnTo>
                <a:lnTo>
                  <a:pt x="1255" y="1403"/>
                </a:lnTo>
                <a:lnTo>
                  <a:pt x="1251" y="1443"/>
                </a:lnTo>
                <a:lnTo>
                  <a:pt x="1248" y="1463"/>
                </a:lnTo>
                <a:lnTo>
                  <a:pt x="1245" y="1483"/>
                </a:lnTo>
                <a:lnTo>
                  <a:pt x="1242" y="1502"/>
                </a:lnTo>
                <a:lnTo>
                  <a:pt x="1238" y="1523"/>
                </a:lnTo>
                <a:lnTo>
                  <a:pt x="1230" y="1562"/>
                </a:lnTo>
                <a:lnTo>
                  <a:pt x="1221" y="1600"/>
                </a:lnTo>
                <a:lnTo>
                  <a:pt x="1216" y="1619"/>
                </a:lnTo>
                <a:lnTo>
                  <a:pt x="1211" y="1638"/>
                </a:lnTo>
                <a:lnTo>
                  <a:pt x="1199" y="1675"/>
                </a:lnTo>
                <a:lnTo>
                  <a:pt x="1186" y="1713"/>
                </a:lnTo>
                <a:lnTo>
                  <a:pt x="1172" y="1749"/>
                </a:lnTo>
                <a:lnTo>
                  <a:pt x="1157" y="1785"/>
                </a:lnTo>
                <a:lnTo>
                  <a:pt x="1141" y="1820"/>
                </a:lnTo>
                <a:lnTo>
                  <a:pt x="1124" y="1856"/>
                </a:lnTo>
                <a:lnTo>
                  <a:pt x="1106" y="1890"/>
                </a:lnTo>
                <a:lnTo>
                  <a:pt x="709" y="1899"/>
                </a:lnTo>
                <a:lnTo>
                  <a:pt x="554" y="1574"/>
                </a:lnTo>
                <a:lnTo>
                  <a:pt x="562" y="1557"/>
                </a:lnTo>
                <a:lnTo>
                  <a:pt x="570" y="1541"/>
                </a:lnTo>
                <a:lnTo>
                  <a:pt x="577" y="1524"/>
                </a:lnTo>
                <a:lnTo>
                  <a:pt x="584" y="1505"/>
                </a:lnTo>
                <a:lnTo>
                  <a:pt x="590" y="1488"/>
                </a:lnTo>
                <a:lnTo>
                  <a:pt x="596" y="1470"/>
                </a:lnTo>
                <a:lnTo>
                  <a:pt x="601" y="1452"/>
                </a:lnTo>
                <a:lnTo>
                  <a:pt x="606" y="1434"/>
                </a:lnTo>
                <a:lnTo>
                  <a:pt x="610" y="1416"/>
                </a:lnTo>
                <a:lnTo>
                  <a:pt x="614" y="1397"/>
                </a:lnTo>
                <a:lnTo>
                  <a:pt x="617" y="1378"/>
                </a:lnTo>
                <a:lnTo>
                  <a:pt x="620" y="1358"/>
                </a:lnTo>
                <a:lnTo>
                  <a:pt x="622" y="1339"/>
                </a:lnTo>
                <a:lnTo>
                  <a:pt x="624" y="1320"/>
                </a:lnTo>
                <a:lnTo>
                  <a:pt x="624" y="1300"/>
                </a:lnTo>
                <a:lnTo>
                  <a:pt x="625" y="1281"/>
                </a:lnTo>
                <a:lnTo>
                  <a:pt x="624" y="1248"/>
                </a:lnTo>
                <a:lnTo>
                  <a:pt x="623" y="1232"/>
                </a:lnTo>
                <a:lnTo>
                  <a:pt x="622" y="1216"/>
                </a:lnTo>
                <a:lnTo>
                  <a:pt x="620" y="1200"/>
                </a:lnTo>
                <a:lnTo>
                  <a:pt x="618" y="1184"/>
                </a:lnTo>
                <a:lnTo>
                  <a:pt x="615" y="1169"/>
                </a:lnTo>
                <a:lnTo>
                  <a:pt x="612" y="1153"/>
                </a:lnTo>
                <a:lnTo>
                  <a:pt x="609" y="1138"/>
                </a:lnTo>
                <a:lnTo>
                  <a:pt x="605" y="1123"/>
                </a:lnTo>
                <a:lnTo>
                  <a:pt x="601" y="1108"/>
                </a:lnTo>
                <a:lnTo>
                  <a:pt x="597" y="1093"/>
                </a:lnTo>
                <a:lnTo>
                  <a:pt x="587" y="1064"/>
                </a:lnTo>
                <a:lnTo>
                  <a:pt x="576" y="1034"/>
                </a:lnTo>
                <a:lnTo>
                  <a:pt x="564" y="1006"/>
                </a:lnTo>
                <a:lnTo>
                  <a:pt x="557" y="993"/>
                </a:lnTo>
                <a:lnTo>
                  <a:pt x="550" y="979"/>
                </a:lnTo>
                <a:lnTo>
                  <a:pt x="534" y="953"/>
                </a:lnTo>
                <a:lnTo>
                  <a:pt x="518" y="927"/>
                </a:lnTo>
                <a:lnTo>
                  <a:pt x="510" y="915"/>
                </a:lnTo>
                <a:lnTo>
                  <a:pt x="501" y="902"/>
                </a:lnTo>
                <a:lnTo>
                  <a:pt x="483" y="877"/>
                </a:lnTo>
                <a:lnTo>
                  <a:pt x="473" y="866"/>
                </a:lnTo>
                <a:lnTo>
                  <a:pt x="463" y="854"/>
                </a:lnTo>
                <a:lnTo>
                  <a:pt x="453" y="843"/>
                </a:lnTo>
                <a:lnTo>
                  <a:pt x="443" y="832"/>
                </a:lnTo>
                <a:lnTo>
                  <a:pt x="432" y="822"/>
                </a:lnTo>
                <a:lnTo>
                  <a:pt x="421" y="811"/>
                </a:lnTo>
                <a:lnTo>
                  <a:pt x="410" y="801"/>
                </a:lnTo>
                <a:lnTo>
                  <a:pt x="399" y="791"/>
                </a:lnTo>
                <a:lnTo>
                  <a:pt x="375" y="772"/>
                </a:lnTo>
                <a:lnTo>
                  <a:pt x="363" y="763"/>
                </a:lnTo>
                <a:lnTo>
                  <a:pt x="350" y="754"/>
                </a:lnTo>
                <a:lnTo>
                  <a:pt x="338" y="746"/>
                </a:lnTo>
                <a:lnTo>
                  <a:pt x="325" y="737"/>
                </a:lnTo>
                <a:lnTo>
                  <a:pt x="312" y="729"/>
                </a:lnTo>
                <a:lnTo>
                  <a:pt x="299" y="722"/>
                </a:lnTo>
                <a:lnTo>
                  <a:pt x="273" y="706"/>
                </a:lnTo>
                <a:lnTo>
                  <a:pt x="245" y="693"/>
                </a:lnTo>
                <a:lnTo>
                  <a:pt x="231" y="687"/>
                </a:lnTo>
                <a:lnTo>
                  <a:pt x="216" y="681"/>
                </a:lnTo>
                <a:lnTo>
                  <a:pt x="202" y="676"/>
                </a:lnTo>
                <a:lnTo>
                  <a:pt x="187" y="671"/>
                </a:lnTo>
                <a:lnTo>
                  <a:pt x="158" y="662"/>
                </a:lnTo>
                <a:lnTo>
                  <a:pt x="143" y="657"/>
                </a:lnTo>
                <a:lnTo>
                  <a:pt x="128" y="654"/>
                </a:lnTo>
                <a:lnTo>
                  <a:pt x="97" y="647"/>
                </a:lnTo>
                <a:lnTo>
                  <a:pt x="82" y="645"/>
                </a:lnTo>
                <a:lnTo>
                  <a:pt x="66" y="642"/>
                </a:lnTo>
                <a:lnTo>
                  <a:pt x="49" y="641"/>
                </a:lnTo>
                <a:lnTo>
                  <a:pt x="34" y="639"/>
                </a:lnTo>
                <a:lnTo>
                  <a:pt x="18" y="638"/>
                </a:lnTo>
                <a:lnTo>
                  <a:pt x="2" y="637"/>
                </a:lnTo>
                <a:lnTo>
                  <a:pt x="199" y="348"/>
                </a:lnTo>
                <a:lnTo>
                  <a:pt x="0" y="0"/>
                </a:lnTo>
                <a:close/>
              </a:path>
            </a:pathLst>
          </a:custGeom>
          <a:solidFill>
            <a:srgbClr val="FFFF00"/>
          </a:solidFill>
          <a:ln>
            <a:noFill/>
          </a:ln>
          <a:effectLst/>
        </p:spPr>
        <p:txBody>
          <a:bodyPr/>
          <a:lstStyle/>
          <a:p>
            <a:endParaRPr lang="zh-CN" altLang="en-US"/>
          </a:p>
        </p:txBody>
      </p:sp>
      <p:sp>
        <p:nvSpPr>
          <p:cNvPr id="18" name="Freeform 13"/>
          <p:cNvSpPr>
            <a:spLocks noChangeAspect="1"/>
          </p:cNvSpPr>
          <p:nvPr/>
        </p:nvSpPr>
        <p:spPr bwMode="auto">
          <a:xfrm>
            <a:off x="4291708" y="1952986"/>
            <a:ext cx="1570037" cy="2228850"/>
          </a:xfrm>
          <a:custGeom>
            <a:avLst/>
            <a:gdLst>
              <a:gd name="T0" fmla="*/ 1366347544 w 945"/>
              <a:gd name="T1" fmla="*/ 2147483647 h 1353"/>
              <a:gd name="T2" fmla="*/ 1300100289 w 945"/>
              <a:gd name="T3" fmla="*/ 2147483647 h 1353"/>
              <a:gd name="T4" fmla="*/ 1244894798 w 945"/>
              <a:gd name="T5" fmla="*/ 2147483647 h 1353"/>
              <a:gd name="T6" fmla="*/ 1203490679 w 945"/>
              <a:gd name="T7" fmla="*/ 2147483647 h 1353"/>
              <a:gd name="T8" fmla="*/ 1173126662 w 945"/>
              <a:gd name="T9" fmla="*/ 2147483647 h 1353"/>
              <a:gd name="T10" fmla="*/ 1162086561 w 945"/>
              <a:gd name="T11" fmla="*/ 2147483647 h 1353"/>
              <a:gd name="T12" fmla="*/ 1162086561 w 945"/>
              <a:gd name="T13" fmla="*/ 2147483647 h 1353"/>
              <a:gd name="T14" fmla="*/ 1178647544 w 945"/>
              <a:gd name="T15" fmla="*/ 2097710265 h 1353"/>
              <a:gd name="T16" fmla="*/ 1200729408 w 945"/>
              <a:gd name="T17" fmla="*/ 1991875307 h 1353"/>
              <a:gd name="T18" fmla="*/ 1236614306 w 945"/>
              <a:gd name="T19" fmla="*/ 1888753518 h 1353"/>
              <a:gd name="T20" fmla="*/ 1291819798 w 945"/>
              <a:gd name="T21" fmla="*/ 1763923092 h 1353"/>
              <a:gd name="T22" fmla="*/ 1333223917 w 945"/>
              <a:gd name="T23" fmla="*/ 1696079072 h 1353"/>
              <a:gd name="T24" fmla="*/ 1377389307 w 945"/>
              <a:gd name="T25" fmla="*/ 1628236700 h 1353"/>
              <a:gd name="T26" fmla="*/ 1424314307 w 945"/>
              <a:gd name="T27" fmla="*/ 1563105848 h 1353"/>
              <a:gd name="T28" fmla="*/ 1498842052 w 945"/>
              <a:gd name="T29" fmla="*/ 1484409158 h 1353"/>
              <a:gd name="T30" fmla="*/ 1556808815 w 945"/>
              <a:gd name="T31" fmla="*/ 1430134272 h 1353"/>
              <a:gd name="T32" fmla="*/ 1620294798 w 945"/>
              <a:gd name="T33" fmla="*/ 1378572553 h 1353"/>
              <a:gd name="T34" fmla="*/ 1708625578 w 945"/>
              <a:gd name="T35" fmla="*/ 1318871332 h 1353"/>
              <a:gd name="T36" fmla="*/ 1802475578 w 945"/>
              <a:gd name="T37" fmla="*/ 1264596446 h 1353"/>
              <a:gd name="T38" fmla="*/ 1877003324 w 945"/>
              <a:gd name="T39" fmla="*/ 1229318676 h 1353"/>
              <a:gd name="T40" fmla="*/ 1981895087 w 945"/>
              <a:gd name="T41" fmla="*/ 1191326091 h 1353"/>
              <a:gd name="T42" fmla="*/ 2089546460 w 945"/>
              <a:gd name="T43" fmla="*/ 1166902639 h 1353"/>
              <a:gd name="T44" fmla="*/ 2147483647 w 945"/>
              <a:gd name="T45" fmla="*/ 1147907170 h 1353"/>
              <a:gd name="T46" fmla="*/ 2147483647 w 945"/>
              <a:gd name="T47" fmla="*/ 599733621 h 1353"/>
              <a:gd name="T48" fmla="*/ 2139231070 w 945"/>
              <a:gd name="T49" fmla="*/ 5427983 h 1353"/>
              <a:gd name="T50" fmla="*/ 1968093714 w 945"/>
              <a:gd name="T51" fmla="*/ 27136619 h 1353"/>
              <a:gd name="T52" fmla="*/ 1799714307 w 945"/>
              <a:gd name="T53" fmla="*/ 56988054 h 1353"/>
              <a:gd name="T54" fmla="*/ 1636857442 w 945"/>
              <a:gd name="T55" fmla="*/ 103121789 h 1353"/>
              <a:gd name="T56" fmla="*/ 1479519798 w 945"/>
              <a:gd name="T57" fmla="*/ 157396676 h 1353"/>
              <a:gd name="T58" fmla="*/ 1324943425 w 945"/>
              <a:gd name="T59" fmla="*/ 225239048 h 1353"/>
              <a:gd name="T60" fmla="*/ 1178647544 w 945"/>
              <a:gd name="T61" fmla="*/ 298509403 h 1353"/>
              <a:gd name="T62" fmla="*/ 1037872543 w 945"/>
              <a:gd name="T63" fmla="*/ 382635723 h 1353"/>
              <a:gd name="T64" fmla="*/ 905378035 w 945"/>
              <a:gd name="T65" fmla="*/ 480329530 h 1353"/>
              <a:gd name="T66" fmla="*/ 778404408 w 945"/>
              <a:gd name="T67" fmla="*/ 583451320 h 1353"/>
              <a:gd name="T68" fmla="*/ 656951662 w 945"/>
              <a:gd name="T69" fmla="*/ 694714260 h 1353"/>
              <a:gd name="T70" fmla="*/ 549300289 w 945"/>
              <a:gd name="T71" fmla="*/ 816831518 h 1353"/>
              <a:gd name="T72" fmla="*/ 447168136 w 945"/>
              <a:gd name="T73" fmla="*/ 944376759 h 1353"/>
              <a:gd name="T74" fmla="*/ 353318136 w 945"/>
              <a:gd name="T75" fmla="*/ 1080063151 h 1353"/>
              <a:gd name="T76" fmla="*/ 270509899 w 945"/>
              <a:gd name="T77" fmla="*/ 1218462710 h 1353"/>
              <a:gd name="T78" fmla="*/ 198741763 w 945"/>
              <a:gd name="T79" fmla="*/ 1367718235 h 1353"/>
              <a:gd name="T80" fmla="*/ 135254119 w 945"/>
              <a:gd name="T81" fmla="*/ 1519686928 h 1353"/>
              <a:gd name="T82" fmla="*/ 85569509 w 945"/>
              <a:gd name="T83" fmla="*/ 1679796771 h 1353"/>
              <a:gd name="T84" fmla="*/ 46925000 w 945"/>
              <a:gd name="T85" fmla="*/ 1839906615 h 1353"/>
              <a:gd name="T86" fmla="*/ 19322254 w 945"/>
              <a:gd name="T87" fmla="*/ 2008157609 h 1353"/>
              <a:gd name="T88" fmla="*/ 2759610 w 945"/>
              <a:gd name="T89" fmla="*/ 2147483647 h 1353"/>
              <a:gd name="T90" fmla="*/ 2759610 w 945"/>
              <a:gd name="T91" fmla="*/ 2147483647 h 1353"/>
              <a:gd name="T92" fmla="*/ 8280491 w 945"/>
              <a:gd name="T93" fmla="*/ 2147483647 h 1353"/>
              <a:gd name="T94" fmla="*/ 24843136 w 945"/>
              <a:gd name="T95" fmla="*/ 2147483647 h 1353"/>
              <a:gd name="T96" fmla="*/ 46925000 w 945"/>
              <a:gd name="T97" fmla="*/ 2147483647 h 1353"/>
              <a:gd name="T98" fmla="*/ 71768136 w 945"/>
              <a:gd name="T99" fmla="*/ 2147483647 h 1353"/>
              <a:gd name="T100" fmla="*/ 104891763 w 945"/>
              <a:gd name="T101" fmla="*/ 2147483647 h 1353"/>
              <a:gd name="T102" fmla="*/ 143536272 w 945"/>
              <a:gd name="T103" fmla="*/ 2147483647 h 1353"/>
              <a:gd name="T104" fmla="*/ 190461272 w 945"/>
              <a:gd name="T105" fmla="*/ 2147483647 h 1353"/>
              <a:gd name="T106" fmla="*/ 240145882 w 945"/>
              <a:gd name="T107" fmla="*/ 2147483647 h 1353"/>
              <a:gd name="T108" fmla="*/ 336757153 w 945"/>
              <a:gd name="T109" fmla="*/ 2147483647 h 13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45" h="1353">
                <a:moveTo>
                  <a:pt x="129" y="1296"/>
                </a:moveTo>
                <a:lnTo>
                  <a:pt x="254" y="1069"/>
                </a:lnTo>
                <a:lnTo>
                  <a:pt x="495" y="1087"/>
                </a:lnTo>
                <a:lnTo>
                  <a:pt x="487" y="1074"/>
                </a:lnTo>
                <a:lnTo>
                  <a:pt x="479" y="1061"/>
                </a:lnTo>
                <a:lnTo>
                  <a:pt x="471" y="1047"/>
                </a:lnTo>
                <a:lnTo>
                  <a:pt x="464" y="1033"/>
                </a:lnTo>
                <a:lnTo>
                  <a:pt x="457" y="1019"/>
                </a:lnTo>
                <a:lnTo>
                  <a:pt x="451" y="1004"/>
                </a:lnTo>
                <a:lnTo>
                  <a:pt x="445" y="989"/>
                </a:lnTo>
                <a:lnTo>
                  <a:pt x="440" y="974"/>
                </a:lnTo>
                <a:lnTo>
                  <a:pt x="436" y="959"/>
                </a:lnTo>
                <a:lnTo>
                  <a:pt x="432" y="943"/>
                </a:lnTo>
                <a:lnTo>
                  <a:pt x="429" y="928"/>
                </a:lnTo>
                <a:lnTo>
                  <a:pt x="425" y="912"/>
                </a:lnTo>
                <a:lnTo>
                  <a:pt x="423" y="895"/>
                </a:lnTo>
                <a:lnTo>
                  <a:pt x="422" y="879"/>
                </a:lnTo>
                <a:lnTo>
                  <a:pt x="421" y="862"/>
                </a:lnTo>
                <a:lnTo>
                  <a:pt x="421" y="846"/>
                </a:lnTo>
                <a:lnTo>
                  <a:pt x="421" y="825"/>
                </a:lnTo>
                <a:lnTo>
                  <a:pt x="421" y="814"/>
                </a:lnTo>
                <a:lnTo>
                  <a:pt x="423" y="804"/>
                </a:lnTo>
                <a:lnTo>
                  <a:pt x="425" y="783"/>
                </a:lnTo>
                <a:lnTo>
                  <a:pt x="427" y="773"/>
                </a:lnTo>
                <a:lnTo>
                  <a:pt x="429" y="763"/>
                </a:lnTo>
                <a:lnTo>
                  <a:pt x="433" y="743"/>
                </a:lnTo>
                <a:lnTo>
                  <a:pt x="435" y="734"/>
                </a:lnTo>
                <a:lnTo>
                  <a:pt x="438" y="724"/>
                </a:lnTo>
                <a:lnTo>
                  <a:pt x="444" y="705"/>
                </a:lnTo>
                <a:lnTo>
                  <a:pt x="448" y="696"/>
                </a:lnTo>
                <a:lnTo>
                  <a:pt x="451" y="686"/>
                </a:lnTo>
                <a:lnTo>
                  <a:pt x="459" y="667"/>
                </a:lnTo>
                <a:lnTo>
                  <a:pt x="468" y="650"/>
                </a:lnTo>
                <a:lnTo>
                  <a:pt x="472" y="641"/>
                </a:lnTo>
                <a:lnTo>
                  <a:pt x="477" y="632"/>
                </a:lnTo>
                <a:lnTo>
                  <a:pt x="483" y="625"/>
                </a:lnTo>
                <a:lnTo>
                  <a:pt x="488" y="616"/>
                </a:lnTo>
                <a:lnTo>
                  <a:pt x="493" y="608"/>
                </a:lnTo>
                <a:lnTo>
                  <a:pt x="499" y="600"/>
                </a:lnTo>
                <a:lnTo>
                  <a:pt x="505" y="592"/>
                </a:lnTo>
                <a:lnTo>
                  <a:pt x="510" y="584"/>
                </a:lnTo>
                <a:lnTo>
                  <a:pt x="516" y="576"/>
                </a:lnTo>
                <a:lnTo>
                  <a:pt x="523" y="568"/>
                </a:lnTo>
                <a:lnTo>
                  <a:pt x="536" y="554"/>
                </a:lnTo>
                <a:lnTo>
                  <a:pt x="543" y="547"/>
                </a:lnTo>
                <a:lnTo>
                  <a:pt x="549" y="540"/>
                </a:lnTo>
                <a:lnTo>
                  <a:pt x="557" y="533"/>
                </a:lnTo>
                <a:lnTo>
                  <a:pt x="564" y="527"/>
                </a:lnTo>
                <a:lnTo>
                  <a:pt x="571" y="520"/>
                </a:lnTo>
                <a:lnTo>
                  <a:pt x="579" y="514"/>
                </a:lnTo>
                <a:lnTo>
                  <a:pt x="587" y="508"/>
                </a:lnTo>
                <a:lnTo>
                  <a:pt x="595" y="502"/>
                </a:lnTo>
                <a:lnTo>
                  <a:pt x="611" y="491"/>
                </a:lnTo>
                <a:lnTo>
                  <a:pt x="619" y="486"/>
                </a:lnTo>
                <a:lnTo>
                  <a:pt x="627" y="480"/>
                </a:lnTo>
                <a:lnTo>
                  <a:pt x="645" y="471"/>
                </a:lnTo>
                <a:lnTo>
                  <a:pt x="653" y="466"/>
                </a:lnTo>
                <a:lnTo>
                  <a:pt x="662" y="461"/>
                </a:lnTo>
                <a:lnTo>
                  <a:pt x="671" y="457"/>
                </a:lnTo>
                <a:lnTo>
                  <a:pt x="680" y="453"/>
                </a:lnTo>
                <a:lnTo>
                  <a:pt x="690" y="449"/>
                </a:lnTo>
                <a:lnTo>
                  <a:pt x="699" y="446"/>
                </a:lnTo>
                <a:lnTo>
                  <a:pt x="718" y="439"/>
                </a:lnTo>
                <a:lnTo>
                  <a:pt x="737" y="434"/>
                </a:lnTo>
                <a:lnTo>
                  <a:pt x="747" y="432"/>
                </a:lnTo>
                <a:lnTo>
                  <a:pt x="757" y="430"/>
                </a:lnTo>
                <a:lnTo>
                  <a:pt x="777" y="426"/>
                </a:lnTo>
                <a:lnTo>
                  <a:pt x="787" y="424"/>
                </a:lnTo>
                <a:lnTo>
                  <a:pt x="798" y="423"/>
                </a:lnTo>
                <a:lnTo>
                  <a:pt x="808" y="422"/>
                </a:lnTo>
                <a:lnTo>
                  <a:pt x="818" y="421"/>
                </a:lnTo>
                <a:lnTo>
                  <a:pt x="945" y="221"/>
                </a:lnTo>
                <a:lnTo>
                  <a:pt x="818" y="0"/>
                </a:lnTo>
                <a:lnTo>
                  <a:pt x="796" y="1"/>
                </a:lnTo>
                <a:lnTo>
                  <a:pt x="775" y="2"/>
                </a:lnTo>
                <a:lnTo>
                  <a:pt x="754" y="4"/>
                </a:lnTo>
                <a:lnTo>
                  <a:pt x="734" y="7"/>
                </a:lnTo>
                <a:lnTo>
                  <a:pt x="713" y="10"/>
                </a:lnTo>
                <a:lnTo>
                  <a:pt x="693" y="13"/>
                </a:lnTo>
                <a:lnTo>
                  <a:pt x="672" y="17"/>
                </a:lnTo>
                <a:lnTo>
                  <a:pt x="652" y="21"/>
                </a:lnTo>
                <a:lnTo>
                  <a:pt x="632" y="26"/>
                </a:lnTo>
                <a:lnTo>
                  <a:pt x="613" y="32"/>
                </a:lnTo>
                <a:lnTo>
                  <a:pt x="593" y="38"/>
                </a:lnTo>
                <a:lnTo>
                  <a:pt x="573" y="44"/>
                </a:lnTo>
                <a:lnTo>
                  <a:pt x="554" y="50"/>
                </a:lnTo>
                <a:lnTo>
                  <a:pt x="536" y="58"/>
                </a:lnTo>
                <a:lnTo>
                  <a:pt x="517" y="66"/>
                </a:lnTo>
                <a:lnTo>
                  <a:pt x="499" y="74"/>
                </a:lnTo>
                <a:lnTo>
                  <a:pt x="480" y="83"/>
                </a:lnTo>
                <a:lnTo>
                  <a:pt x="462" y="91"/>
                </a:lnTo>
                <a:lnTo>
                  <a:pt x="444" y="100"/>
                </a:lnTo>
                <a:lnTo>
                  <a:pt x="427" y="110"/>
                </a:lnTo>
                <a:lnTo>
                  <a:pt x="409" y="120"/>
                </a:lnTo>
                <a:lnTo>
                  <a:pt x="393" y="131"/>
                </a:lnTo>
                <a:lnTo>
                  <a:pt x="376" y="141"/>
                </a:lnTo>
                <a:lnTo>
                  <a:pt x="359" y="153"/>
                </a:lnTo>
                <a:lnTo>
                  <a:pt x="343" y="165"/>
                </a:lnTo>
                <a:lnTo>
                  <a:pt x="328" y="177"/>
                </a:lnTo>
                <a:lnTo>
                  <a:pt x="312" y="190"/>
                </a:lnTo>
                <a:lnTo>
                  <a:pt x="297" y="202"/>
                </a:lnTo>
                <a:lnTo>
                  <a:pt x="282" y="215"/>
                </a:lnTo>
                <a:lnTo>
                  <a:pt x="267" y="229"/>
                </a:lnTo>
                <a:lnTo>
                  <a:pt x="252" y="242"/>
                </a:lnTo>
                <a:lnTo>
                  <a:pt x="238" y="256"/>
                </a:lnTo>
                <a:lnTo>
                  <a:pt x="225" y="271"/>
                </a:lnTo>
                <a:lnTo>
                  <a:pt x="211" y="286"/>
                </a:lnTo>
                <a:lnTo>
                  <a:pt x="199" y="301"/>
                </a:lnTo>
                <a:lnTo>
                  <a:pt x="186" y="316"/>
                </a:lnTo>
                <a:lnTo>
                  <a:pt x="174" y="332"/>
                </a:lnTo>
                <a:lnTo>
                  <a:pt x="162" y="348"/>
                </a:lnTo>
                <a:lnTo>
                  <a:pt x="150" y="363"/>
                </a:lnTo>
                <a:lnTo>
                  <a:pt x="139" y="381"/>
                </a:lnTo>
                <a:lnTo>
                  <a:pt x="128" y="398"/>
                </a:lnTo>
                <a:lnTo>
                  <a:pt x="118" y="414"/>
                </a:lnTo>
                <a:lnTo>
                  <a:pt x="108" y="432"/>
                </a:lnTo>
                <a:lnTo>
                  <a:pt x="98" y="449"/>
                </a:lnTo>
                <a:lnTo>
                  <a:pt x="89" y="467"/>
                </a:lnTo>
                <a:lnTo>
                  <a:pt x="81" y="486"/>
                </a:lnTo>
                <a:lnTo>
                  <a:pt x="72" y="504"/>
                </a:lnTo>
                <a:lnTo>
                  <a:pt x="64" y="522"/>
                </a:lnTo>
                <a:lnTo>
                  <a:pt x="57" y="541"/>
                </a:lnTo>
                <a:lnTo>
                  <a:pt x="49" y="560"/>
                </a:lnTo>
                <a:lnTo>
                  <a:pt x="42" y="579"/>
                </a:lnTo>
                <a:lnTo>
                  <a:pt x="36" y="599"/>
                </a:lnTo>
                <a:lnTo>
                  <a:pt x="31" y="619"/>
                </a:lnTo>
                <a:lnTo>
                  <a:pt x="26" y="638"/>
                </a:lnTo>
                <a:lnTo>
                  <a:pt x="20" y="658"/>
                </a:lnTo>
                <a:lnTo>
                  <a:pt x="17" y="678"/>
                </a:lnTo>
                <a:lnTo>
                  <a:pt x="13" y="699"/>
                </a:lnTo>
                <a:lnTo>
                  <a:pt x="9" y="720"/>
                </a:lnTo>
                <a:lnTo>
                  <a:pt x="7" y="740"/>
                </a:lnTo>
                <a:lnTo>
                  <a:pt x="4" y="761"/>
                </a:lnTo>
                <a:lnTo>
                  <a:pt x="3" y="782"/>
                </a:lnTo>
                <a:lnTo>
                  <a:pt x="1" y="803"/>
                </a:lnTo>
                <a:lnTo>
                  <a:pt x="1" y="824"/>
                </a:lnTo>
                <a:lnTo>
                  <a:pt x="0" y="846"/>
                </a:lnTo>
                <a:lnTo>
                  <a:pt x="1" y="876"/>
                </a:lnTo>
                <a:lnTo>
                  <a:pt x="1" y="892"/>
                </a:lnTo>
                <a:lnTo>
                  <a:pt x="2" y="907"/>
                </a:lnTo>
                <a:lnTo>
                  <a:pt x="3" y="923"/>
                </a:lnTo>
                <a:lnTo>
                  <a:pt x="5" y="938"/>
                </a:lnTo>
                <a:lnTo>
                  <a:pt x="7" y="952"/>
                </a:lnTo>
                <a:lnTo>
                  <a:pt x="9" y="968"/>
                </a:lnTo>
                <a:lnTo>
                  <a:pt x="11" y="982"/>
                </a:lnTo>
                <a:lnTo>
                  <a:pt x="13" y="997"/>
                </a:lnTo>
                <a:lnTo>
                  <a:pt x="17" y="1012"/>
                </a:lnTo>
                <a:lnTo>
                  <a:pt x="19" y="1027"/>
                </a:lnTo>
                <a:lnTo>
                  <a:pt x="22" y="1041"/>
                </a:lnTo>
                <a:lnTo>
                  <a:pt x="26" y="1055"/>
                </a:lnTo>
                <a:lnTo>
                  <a:pt x="30" y="1070"/>
                </a:lnTo>
                <a:lnTo>
                  <a:pt x="34" y="1084"/>
                </a:lnTo>
                <a:lnTo>
                  <a:pt x="38" y="1098"/>
                </a:lnTo>
                <a:lnTo>
                  <a:pt x="42" y="1112"/>
                </a:lnTo>
                <a:lnTo>
                  <a:pt x="48" y="1126"/>
                </a:lnTo>
                <a:lnTo>
                  <a:pt x="52" y="1140"/>
                </a:lnTo>
                <a:lnTo>
                  <a:pt x="58" y="1153"/>
                </a:lnTo>
                <a:lnTo>
                  <a:pt x="63" y="1167"/>
                </a:lnTo>
                <a:lnTo>
                  <a:pt x="69" y="1180"/>
                </a:lnTo>
                <a:lnTo>
                  <a:pt x="75" y="1194"/>
                </a:lnTo>
                <a:lnTo>
                  <a:pt x="81" y="1207"/>
                </a:lnTo>
                <a:lnTo>
                  <a:pt x="87" y="1221"/>
                </a:lnTo>
                <a:lnTo>
                  <a:pt x="100" y="1246"/>
                </a:lnTo>
                <a:lnTo>
                  <a:pt x="115" y="1271"/>
                </a:lnTo>
                <a:lnTo>
                  <a:pt x="122" y="1283"/>
                </a:lnTo>
                <a:lnTo>
                  <a:pt x="186" y="1353"/>
                </a:lnTo>
              </a:path>
            </a:pathLst>
          </a:custGeom>
          <a:solidFill>
            <a:srgbClr val="92D050"/>
          </a:solidFill>
          <a:ln>
            <a:noFill/>
          </a:ln>
          <a:effectLst/>
        </p:spPr>
        <p:txBody>
          <a:bodyPr/>
          <a:lstStyle/>
          <a:p>
            <a:endParaRPr lang="zh-CN" altLang="en-US"/>
          </a:p>
        </p:txBody>
      </p:sp>
      <p:sp>
        <p:nvSpPr>
          <p:cNvPr id="19" name="Text Box 14"/>
          <p:cNvSpPr txBox="1">
            <a:spLocks noChangeArrowheads="1"/>
          </p:cNvSpPr>
          <p:nvPr/>
        </p:nvSpPr>
        <p:spPr bwMode="auto">
          <a:xfrm flipH="1">
            <a:off x="4724624" y="5408354"/>
            <a:ext cx="3160712" cy="457200"/>
          </a:xfrm>
          <a:prstGeom prst="rect">
            <a:avLst/>
          </a:prstGeom>
          <a:noFill/>
          <a:ln>
            <a:noFill/>
          </a:ln>
          <a:effectLst/>
          <a:extLst>
            <a:ext uri="{909E8E84-426E-40DD-AFC4-6F175D3DCCD1}">
              <a14:hiddenFill xmlns:a14="http://schemas.microsoft.com/office/drawing/2010/main">
                <a:solidFill>
                  <a:srgbClr val="AAAAA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1" tIns="45711" rIns="91421" bIns="45711">
            <a:spAutoFit/>
          </a:bodyPr>
          <a:lstStyle>
            <a:lvl1pPr eaLnBrk="0" hangingPunct="0">
              <a:defRPr sz="4400">
                <a:solidFill>
                  <a:schemeClr val="tx1"/>
                </a:solidFill>
                <a:latin typeface="Arial" pitchFamily="34" charset="0"/>
                <a:ea typeface="新宋体-18030" pitchFamily="49" charset="-122"/>
              </a:defRPr>
            </a:lvl1pPr>
            <a:lvl2pPr marL="742950" indent="-285750" eaLnBrk="0" hangingPunct="0">
              <a:defRPr sz="4400">
                <a:solidFill>
                  <a:schemeClr val="tx1"/>
                </a:solidFill>
                <a:latin typeface="Arial" pitchFamily="34" charset="0"/>
                <a:ea typeface="新宋体-18030" pitchFamily="49" charset="-122"/>
              </a:defRPr>
            </a:lvl2pPr>
            <a:lvl3pPr marL="1143000" indent="-228600" eaLnBrk="0" hangingPunct="0">
              <a:defRPr sz="4400">
                <a:solidFill>
                  <a:schemeClr val="tx1"/>
                </a:solidFill>
                <a:latin typeface="Arial" pitchFamily="34" charset="0"/>
                <a:ea typeface="新宋体-18030" pitchFamily="49" charset="-122"/>
              </a:defRPr>
            </a:lvl3pPr>
            <a:lvl4pPr marL="1600200" indent="-228600" eaLnBrk="0" hangingPunct="0">
              <a:defRPr sz="4400">
                <a:solidFill>
                  <a:schemeClr val="tx1"/>
                </a:solidFill>
                <a:latin typeface="Arial" pitchFamily="34" charset="0"/>
                <a:ea typeface="新宋体-18030" pitchFamily="49" charset="-122"/>
              </a:defRPr>
            </a:lvl4pPr>
            <a:lvl5pPr marL="2057400" indent="-228600" eaLnBrk="0" hangingPunct="0">
              <a:defRPr sz="4400">
                <a:solidFill>
                  <a:schemeClr val="tx1"/>
                </a:solidFill>
                <a:latin typeface="Arial" pitchFamily="34" charset="0"/>
                <a:ea typeface="新宋体-18030" pitchFamily="49" charset="-122"/>
              </a:defRPr>
            </a:lvl5pPr>
            <a:lvl6pPr marL="2514600" indent="-228600" eaLnBrk="0" fontAlgn="base" hangingPunct="0">
              <a:spcBef>
                <a:spcPct val="0"/>
              </a:spcBef>
              <a:spcAft>
                <a:spcPct val="0"/>
              </a:spcAft>
              <a:defRPr sz="4400">
                <a:solidFill>
                  <a:schemeClr val="tx1"/>
                </a:solidFill>
                <a:latin typeface="Arial" pitchFamily="34" charset="0"/>
                <a:ea typeface="新宋体-18030" pitchFamily="49" charset="-122"/>
              </a:defRPr>
            </a:lvl6pPr>
            <a:lvl7pPr marL="2971800" indent="-228600" eaLnBrk="0" fontAlgn="base" hangingPunct="0">
              <a:spcBef>
                <a:spcPct val="0"/>
              </a:spcBef>
              <a:spcAft>
                <a:spcPct val="0"/>
              </a:spcAft>
              <a:defRPr sz="4400">
                <a:solidFill>
                  <a:schemeClr val="tx1"/>
                </a:solidFill>
                <a:latin typeface="Arial" pitchFamily="34" charset="0"/>
                <a:ea typeface="新宋体-18030" pitchFamily="49" charset="-122"/>
              </a:defRPr>
            </a:lvl7pPr>
            <a:lvl8pPr marL="3429000" indent="-228600" eaLnBrk="0" fontAlgn="base" hangingPunct="0">
              <a:spcBef>
                <a:spcPct val="0"/>
              </a:spcBef>
              <a:spcAft>
                <a:spcPct val="0"/>
              </a:spcAft>
              <a:defRPr sz="4400">
                <a:solidFill>
                  <a:schemeClr val="tx1"/>
                </a:solidFill>
                <a:latin typeface="Arial" pitchFamily="34" charset="0"/>
                <a:ea typeface="新宋体-18030" pitchFamily="49" charset="-122"/>
              </a:defRPr>
            </a:lvl8pPr>
            <a:lvl9pPr marL="3886200" indent="-228600" eaLnBrk="0" fontAlgn="base" hangingPunct="0">
              <a:spcBef>
                <a:spcPct val="0"/>
              </a:spcBef>
              <a:spcAft>
                <a:spcPct val="0"/>
              </a:spcAft>
              <a:defRPr sz="4400">
                <a:solidFill>
                  <a:schemeClr val="tx1"/>
                </a:solidFill>
                <a:latin typeface="Arial" pitchFamily="34" charset="0"/>
                <a:ea typeface="新宋体-18030" pitchFamily="49" charset="-122"/>
              </a:defRPr>
            </a:lvl9pPr>
          </a:lstStyle>
          <a:p>
            <a:pPr algn="ctr">
              <a:spcBef>
                <a:spcPct val="50000"/>
              </a:spcBef>
            </a:pPr>
            <a:r>
              <a:rPr lang="zh-CN" altLang="en-US" sz="2400" b="1" dirty="0">
                <a:solidFill>
                  <a:srgbClr val="990000"/>
                </a:solidFill>
                <a:latin typeface="Frutiger LT 45 Light" pitchFamily="34" charset="0"/>
                <a:ea typeface="黑体" pitchFamily="49" charset="-122"/>
              </a:rPr>
              <a:t>社区化理念</a:t>
            </a:r>
          </a:p>
        </p:txBody>
      </p:sp>
      <p:sp>
        <p:nvSpPr>
          <p:cNvPr id="20" name="AutoShape 16"/>
          <p:cNvSpPr>
            <a:spLocks noChangeArrowheads="1"/>
          </p:cNvSpPr>
          <p:nvPr/>
        </p:nvSpPr>
        <p:spPr bwMode="auto">
          <a:xfrm>
            <a:off x="5071964" y="5915659"/>
            <a:ext cx="4106168" cy="374551"/>
          </a:xfrm>
          <a:prstGeom prst="roundRect">
            <a:avLst>
              <a:gd name="adj" fmla="val 16667"/>
            </a:avLst>
          </a:prstGeom>
          <a:noFill/>
          <a:ln>
            <a:noFill/>
          </a:ln>
          <a:effectLst/>
          <a:extLst>
            <a:ext uri="{909E8E84-426E-40DD-AFC4-6F175D3DCCD1}">
              <a14:hiddenFill xmlns:a14="http://schemas.microsoft.com/office/drawing/2010/main">
                <a:solidFill>
                  <a:srgbClr val="FFCC99">
                    <a:alpha val="59999"/>
                  </a:srgbClr>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1" tIns="45711" rIns="91421" bIns="45711" anchor="ctr">
            <a:spAutoFit/>
          </a:bodyPr>
          <a:lstStyle/>
          <a:p>
            <a:pPr eaLnBrk="0" hangingPunct="0">
              <a:spcBef>
                <a:spcPct val="50000"/>
              </a:spcBef>
              <a:buClr>
                <a:srgbClr val="999999"/>
              </a:buClr>
              <a:buFontTx/>
              <a:buChar char="•"/>
            </a:pPr>
            <a:r>
              <a:rPr lang="zh-CN" altLang="en-US" sz="1600" b="1" dirty="0" smtClean="0">
                <a:solidFill>
                  <a:schemeClr val="tx2"/>
                </a:solidFill>
                <a:latin typeface="Frutiger LT 45 Light" pitchFamily="34" charset="0"/>
                <a:ea typeface="华文黑体" charset="-122"/>
              </a:rPr>
              <a:t>基于</a:t>
            </a:r>
            <a:r>
              <a:rPr lang="en-US" altLang="zh-CN" sz="1600" b="1" dirty="0" smtClean="0">
                <a:solidFill>
                  <a:schemeClr val="tx2"/>
                </a:solidFill>
                <a:latin typeface="Frutiger LT 45 Light" pitchFamily="34" charset="0"/>
                <a:ea typeface="华文黑体" charset="-122"/>
              </a:rPr>
              <a:t>Web 2.0</a:t>
            </a:r>
            <a:r>
              <a:rPr lang="zh-CN" altLang="en-US" sz="1600" b="1" dirty="0" smtClean="0">
                <a:solidFill>
                  <a:schemeClr val="tx2"/>
                </a:solidFill>
                <a:latin typeface="Frutiger LT 45 Light" pitchFamily="34" charset="0"/>
                <a:ea typeface="华文黑体" charset="-122"/>
              </a:rPr>
              <a:t>的全新用户</a:t>
            </a:r>
            <a:r>
              <a:rPr lang="zh-CN" altLang="en-US" sz="1600" b="1" dirty="0">
                <a:solidFill>
                  <a:schemeClr val="tx2"/>
                </a:solidFill>
                <a:latin typeface="Frutiger LT 45 Light" pitchFamily="34" charset="0"/>
                <a:ea typeface="华文黑体" charset="-122"/>
              </a:rPr>
              <a:t>体验</a:t>
            </a:r>
          </a:p>
        </p:txBody>
      </p:sp>
      <p:sp>
        <p:nvSpPr>
          <p:cNvPr id="21" name="Text Box 14"/>
          <p:cNvSpPr txBox="1">
            <a:spLocks noChangeArrowheads="1"/>
          </p:cNvSpPr>
          <p:nvPr/>
        </p:nvSpPr>
        <p:spPr bwMode="auto">
          <a:xfrm flipH="1">
            <a:off x="6826945" y="1637073"/>
            <a:ext cx="3160712" cy="457200"/>
          </a:xfrm>
          <a:prstGeom prst="rect">
            <a:avLst/>
          </a:prstGeom>
          <a:noFill/>
          <a:ln>
            <a:noFill/>
          </a:ln>
          <a:effectLst/>
          <a:extLst>
            <a:ext uri="{909E8E84-426E-40DD-AFC4-6F175D3DCCD1}">
              <a14:hiddenFill xmlns:a14="http://schemas.microsoft.com/office/drawing/2010/main">
                <a:solidFill>
                  <a:srgbClr val="AAAAA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1" tIns="45711" rIns="91421" bIns="45711">
            <a:spAutoFit/>
          </a:bodyPr>
          <a:lstStyle>
            <a:lvl1pPr eaLnBrk="0" hangingPunct="0">
              <a:defRPr sz="4400">
                <a:solidFill>
                  <a:schemeClr val="tx1"/>
                </a:solidFill>
                <a:latin typeface="Arial" pitchFamily="34" charset="0"/>
                <a:ea typeface="新宋体-18030" pitchFamily="49" charset="-122"/>
              </a:defRPr>
            </a:lvl1pPr>
            <a:lvl2pPr marL="742950" indent="-285750" eaLnBrk="0" hangingPunct="0">
              <a:defRPr sz="4400">
                <a:solidFill>
                  <a:schemeClr val="tx1"/>
                </a:solidFill>
                <a:latin typeface="Arial" pitchFamily="34" charset="0"/>
                <a:ea typeface="新宋体-18030" pitchFamily="49" charset="-122"/>
              </a:defRPr>
            </a:lvl2pPr>
            <a:lvl3pPr marL="1143000" indent="-228600" eaLnBrk="0" hangingPunct="0">
              <a:defRPr sz="4400">
                <a:solidFill>
                  <a:schemeClr val="tx1"/>
                </a:solidFill>
                <a:latin typeface="Arial" pitchFamily="34" charset="0"/>
                <a:ea typeface="新宋体-18030" pitchFamily="49" charset="-122"/>
              </a:defRPr>
            </a:lvl3pPr>
            <a:lvl4pPr marL="1600200" indent="-228600" eaLnBrk="0" hangingPunct="0">
              <a:defRPr sz="4400">
                <a:solidFill>
                  <a:schemeClr val="tx1"/>
                </a:solidFill>
                <a:latin typeface="Arial" pitchFamily="34" charset="0"/>
                <a:ea typeface="新宋体-18030" pitchFamily="49" charset="-122"/>
              </a:defRPr>
            </a:lvl4pPr>
            <a:lvl5pPr marL="2057400" indent="-228600" eaLnBrk="0" hangingPunct="0">
              <a:defRPr sz="4400">
                <a:solidFill>
                  <a:schemeClr val="tx1"/>
                </a:solidFill>
                <a:latin typeface="Arial" pitchFamily="34" charset="0"/>
                <a:ea typeface="新宋体-18030" pitchFamily="49" charset="-122"/>
              </a:defRPr>
            </a:lvl5pPr>
            <a:lvl6pPr marL="2514600" indent="-228600" eaLnBrk="0" fontAlgn="base" hangingPunct="0">
              <a:spcBef>
                <a:spcPct val="0"/>
              </a:spcBef>
              <a:spcAft>
                <a:spcPct val="0"/>
              </a:spcAft>
              <a:defRPr sz="4400">
                <a:solidFill>
                  <a:schemeClr val="tx1"/>
                </a:solidFill>
                <a:latin typeface="Arial" pitchFamily="34" charset="0"/>
                <a:ea typeface="新宋体-18030" pitchFamily="49" charset="-122"/>
              </a:defRPr>
            </a:lvl6pPr>
            <a:lvl7pPr marL="2971800" indent="-228600" eaLnBrk="0" fontAlgn="base" hangingPunct="0">
              <a:spcBef>
                <a:spcPct val="0"/>
              </a:spcBef>
              <a:spcAft>
                <a:spcPct val="0"/>
              </a:spcAft>
              <a:defRPr sz="4400">
                <a:solidFill>
                  <a:schemeClr val="tx1"/>
                </a:solidFill>
                <a:latin typeface="Arial" pitchFamily="34" charset="0"/>
                <a:ea typeface="新宋体-18030" pitchFamily="49" charset="-122"/>
              </a:defRPr>
            </a:lvl7pPr>
            <a:lvl8pPr marL="3429000" indent="-228600" eaLnBrk="0" fontAlgn="base" hangingPunct="0">
              <a:spcBef>
                <a:spcPct val="0"/>
              </a:spcBef>
              <a:spcAft>
                <a:spcPct val="0"/>
              </a:spcAft>
              <a:defRPr sz="4400">
                <a:solidFill>
                  <a:schemeClr val="tx1"/>
                </a:solidFill>
                <a:latin typeface="Arial" pitchFamily="34" charset="0"/>
                <a:ea typeface="新宋体-18030" pitchFamily="49" charset="-122"/>
              </a:defRPr>
            </a:lvl8pPr>
            <a:lvl9pPr marL="3886200" indent="-228600" eaLnBrk="0" fontAlgn="base" hangingPunct="0">
              <a:spcBef>
                <a:spcPct val="0"/>
              </a:spcBef>
              <a:spcAft>
                <a:spcPct val="0"/>
              </a:spcAft>
              <a:defRPr sz="4400">
                <a:solidFill>
                  <a:schemeClr val="tx1"/>
                </a:solidFill>
                <a:latin typeface="Arial" pitchFamily="34" charset="0"/>
                <a:ea typeface="新宋体-18030" pitchFamily="49" charset="-122"/>
              </a:defRPr>
            </a:lvl9pPr>
          </a:lstStyle>
          <a:p>
            <a:pPr algn="ctr">
              <a:spcBef>
                <a:spcPct val="50000"/>
              </a:spcBef>
            </a:pPr>
            <a:r>
              <a:rPr lang="zh-CN" altLang="en-US" sz="2400" b="1" dirty="0" smtClean="0">
                <a:solidFill>
                  <a:srgbClr val="FFFF00"/>
                </a:solidFill>
                <a:latin typeface="Frutiger LT 45 Light" pitchFamily="34" charset="0"/>
                <a:ea typeface="黑体" pitchFamily="49" charset="-122"/>
              </a:rPr>
              <a:t>整合资源</a:t>
            </a:r>
            <a:endParaRPr lang="zh-CN" altLang="en-US" sz="2400" b="1" dirty="0">
              <a:solidFill>
                <a:srgbClr val="FFFF00"/>
              </a:solidFill>
              <a:latin typeface="Frutiger LT 45 Light" pitchFamily="34" charset="0"/>
              <a:ea typeface="黑体" pitchFamily="49" charset="-122"/>
            </a:endParaRPr>
          </a:p>
        </p:txBody>
      </p:sp>
      <p:sp>
        <p:nvSpPr>
          <p:cNvPr id="22" name="AutoShape 16"/>
          <p:cNvSpPr>
            <a:spLocks noChangeArrowheads="1"/>
          </p:cNvSpPr>
          <p:nvPr/>
        </p:nvSpPr>
        <p:spPr bwMode="auto">
          <a:xfrm>
            <a:off x="7299673" y="2185754"/>
            <a:ext cx="2592288" cy="3779024"/>
          </a:xfrm>
          <a:prstGeom prst="roundRect">
            <a:avLst>
              <a:gd name="adj" fmla="val 16667"/>
            </a:avLst>
          </a:prstGeom>
          <a:noFill/>
          <a:ln>
            <a:noFill/>
          </a:ln>
          <a:effectLst/>
          <a:extLst>
            <a:ext uri="{909E8E84-426E-40DD-AFC4-6F175D3DCCD1}">
              <a14:hiddenFill xmlns:a14="http://schemas.microsoft.com/office/drawing/2010/main">
                <a:solidFill>
                  <a:srgbClr val="FFCC99">
                    <a:alpha val="59999"/>
                  </a:srgbClr>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1" tIns="45711" rIns="91421" bIns="45711" anchor="ctr">
            <a:spAutoFit/>
          </a:bodyPr>
          <a:lstStyle/>
          <a:p>
            <a:pPr eaLnBrk="0" hangingPunct="0">
              <a:spcBef>
                <a:spcPct val="50000"/>
              </a:spcBef>
              <a:buClr>
                <a:srgbClr val="999999"/>
              </a:buClr>
              <a:buFontTx/>
              <a:buChar char="•"/>
            </a:pPr>
            <a:r>
              <a:rPr lang="zh-CN" altLang="en-US" sz="1600" b="1" dirty="0">
                <a:solidFill>
                  <a:schemeClr val="tx2"/>
                </a:solidFill>
                <a:latin typeface="Frutiger LT 45 Light" pitchFamily="34" charset="0"/>
                <a:ea typeface="华文黑体" charset="-122"/>
              </a:rPr>
              <a:t> </a:t>
            </a:r>
            <a:r>
              <a:rPr lang="zh-CN" altLang="en-US" sz="1600" b="1" dirty="0" smtClean="0">
                <a:solidFill>
                  <a:schemeClr val="tx2"/>
                </a:solidFill>
                <a:latin typeface="Frutiger LT 45 Light" pitchFamily="34" charset="0"/>
                <a:ea typeface="华文黑体" charset="-122"/>
              </a:rPr>
              <a:t> 电子书、期刊</a:t>
            </a:r>
            <a:endParaRPr lang="zh-CN" altLang="en-US" sz="1600" b="1" dirty="0">
              <a:solidFill>
                <a:schemeClr val="tx2"/>
              </a:solidFill>
              <a:latin typeface="Frutiger LT 45 Light" pitchFamily="34" charset="0"/>
              <a:ea typeface="华文黑体" charset="-122"/>
            </a:endParaRPr>
          </a:p>
          <a:p>
            <a:pPr eaLnBrk="0" hangingPunct="0">
              <a:spcBef>
                <a:spcPct val="50000"/>
              </a:spcBef>
              <a:buClr>
                <a:srgbClr val="999999"/>
              </a:buClr>
              <a:buFontTx/>
              <a:buChar char="•"/>
            </a:pPr>
            <a:r>
              <a:rPr lang="en-US" altLang="zh-CN" sz="1600" b="1" dirty="0">
                <a:solidFill>
                  <a:schemeClr val="tx2"/>
                </a:solidFill>
                <a:latin typeface="Frutiger LT 45 Light" pitchFamily="34" charset="0"/>
                <a:ea typeface="华文黑体" charset="-122"/>
              </a:rPr>
              <a:t> </a:t>
            </a:r>
            <a:r>
              <a:rPr lang="en-US" altLang="zh-CN" sz="1600" b="1" dirty="0" smtClean="0">
                <a:solidFill>
                  <a:schemeClr val="tx2"/>
                </a:solidFill>
                <a:latin typeface="Frutiger LT 45 Light" pitchFamily="34" charset="0"/>
                <a:ea typeface="华文黑体" charset="-122"/>
              </a:rPr>
              <a:t> </a:t>
            </a:r>
            <a:r>
              <a:rPr lang="zh-CN" altLang="en-US" sz="1600" b="1" dirty="0" smtClean="0">
                <a:solidFill>
                  <a:schemeClr val="tx2"/>
                </a:solidFill>
                <a:latin typeface="Frutiger LT 45 Light" pitchFamily="34" charset="0"/>
                <a:ea typeface="华文黑体" charset="-122"/>
              </a:rPr>
              <a:t>学术、学位论文</a:t>
            </a:r>
            <a:endParaRPr lang="en-US" altLang="zh-CN" sz="1600" b="1" dirty="0" smtClean="0">
              <a:solidFill>
                <a:schemeClr val="tx2"/>
              </a:solidFill>
              <a:latin typeface="Frutiger LT 45 Light" pitchFamily="34" charset="0"/>
              <a:ea typeface="华文黑体" charset="-122"/>
            </a:endParaRPr>
          </a:p>
          <a:p>
            <a:pPr eaLnBrk="0" hangingPunct="0">
              <a:spcBef>
                <a:spcPct val="50000"/>
              </a:spcBef>
              <a:buClr>
                <a:srgbClr val="999999"/>
              </a:buClr>
              <a:buFontTx/>
              <a:buChar char="•"/>
            </a:pPr>
            <a:r>
              <a:rPr lang="en-US" altLang="zh-CN" sz="1600" b="1" dirty="0">
                <a:solidFill>
                  <a:schemeClr val="tx2"/>
                </a:solidFill>
                <a:latin typeface="Frutiger LT 45 Light" pitchFamily="34" charset="0"/>
                <a:ea typeface="华文黑体" charset="-122"/>
              </a:rPr>
              <a:t> </a:t>
            </a:r>
            <a:r>
              <a:rPr lang="en-US" altLang="zh-CN" sz="1600" b="1" dirty="0" smtClean="0">
                <a:solidFill>
                  <a:schemeClr val="tx2"/>
                </a:solidFill>
                <a:latin typeface="Frutiger LT 45 Light" pitchFamily="34" charset="0"/>
                <a:ea typeface="华文黑体" charset="-122"/>
              </a:rPr>
              <a:t> </a:t>
            </a:r>
            <a:r>
              <a:rPr lang="zh-CN" altLang="en-US" sz="1600" b="1" dirty="0" smtClean="0">
                <a:solidFill>
                  <a:schemeClr val="tx2"/>
                </a:solidFill>
                <a:latin typeface="Frutiger LT 45 Light" pitchFamily="34" charset="0"/>
                <a:ea typeface="华文黑体" charset="-122"/>
              </a:rPr>
              <a:t>课题申报材料</a:t>
            </a:r>
            <a:endParaRPr lang="en-US" altLang="zh-CN" sz="1600" b="1" dirty="0" smtClean="0">
              <a:solidFill>
                <a:schemeClr val="tx2"/>
              </a:solidFill>
              <a:latin typeface="Frutiger LT 45 Light" pitchFamily="34" charset="0"/>
              <a:ea typeface="华文黑体" charset="-122"/>
            </a:endParaRPr>
          </a:p>
          <a:p>
            <a:pPr eaLnBrk="0" hangingPunct="0">
              <a:spcBef>
                <a:spcPct val="50000"/>
              </a:spcBef>
              <a:buClr>
                <a:srgbClr val="999999"/>
              </a:buClr>
              <a:buFontTx/>
              <a:buChar char="•"/>
            </a:pPr>
            <a:r>
              <a:rPr lang="zh-CN" altLang="en-US" sz="1600" b="1" dirty="0" smtClean="0">
                <a:solidFill>
                  <a:schemeClr val="tx2"/>
                </a:solidFill>
                <a:latin typeface="Frutiger LT 45 Light" pitchFamily="34" charset="0"/>
                <a:ea typeface="华文黑体" charset="-122"/>
              </a:rPr>
              <a:t>  会议文档</a:t>
            </a:r>
            <a:endParaRPr lang="en-US" altLang="zh-CN" sz="1600" b="1" dirty="0" smtClean="0">
              <a:solidFill>
                <a:schemeClr val="tx2"/>
              </a:solidFill>
              <a:latin typeface="Frutiger LT 45 Light" pitchFamily="34" charset="0"/>
              <a:ea typeface="华文黑体" charset="-122"/>
            </a:endParaRPr>
          </a:p>
          <a:p>
            <a:pPr eaLnBrk="0" hangingPunct="0">
              <a:spcBef>
                <a:spcPct val="50000"/>
              </a:spcBef>
              <a:buClr>
                <a:srgbClr val="999999"/>
              </a:buClr>
              <a:buFontTx/>
              <a:buChar char="•"/>
            </a:pPr>
            <a:r>
              <a:rPr lang="en-US" altLang="zh-CN" sz="1600" b="1" dirty="0">
                <a:solidFill>
                  <a:schemeClr val="tx2"/>
                </a:solidFill>
                <a:latin typeface="Frutiger LT 45 Light" pitchFamily="34" charset="0"/>
                <a:ea typeface="华文黑体" charset="-122"/>
              </a:rPr>
              <a:t> </a:t>
            </a:r>
            <a:r>
              <a:rPr lang="en-US" altLang="zh-CN" sz="1600" b="1" dirty="0" smtClean="0">
                <a:solidFill>
                  <a:schemeClr val="tx2"/>
                </a:solidFill>
                <a:latin typeface="Frutiger LT 45 Light" pitchFamily="34" charset="0"/>
                <a:ea typeface="华文黑体" charset="-122"/>
              </a:rPr>
              <a:t> </a:t>
            </a:r>
            <a:r>
              <a:rPr lang="zh-CN" altLang="en-US" sz="1600" b="1" dirty="0" smtClean="0">
                <a:solidFill>
                  <a:schemeClr val="tx2"/>
                </a:solidFill>
                <a:latin typeface="Frutiger LT 45 Light" pitchFamily="34" charset="0"/>
                <a:ea typeface="华文黑体" charset="-122"/>
              </a:rPr>
              <a:t>科研报告</a:t>
            </a:r>
            <a:endParaRPr lang="en-US" altLang="zh-CN" sz="1600" b="1" dirty="0" smtClean="0">
              <a:solidFill>
                <a:schemeClr val="tx2"/>
              </a:solidFill>
              <a:latin typeface="Frutiger LT 45 Light" pitchFamily="34" charset="0"/>
              <a:ea typeface="华文黑体" charset="-122"/>
            </a:endParaRPr>
          </a:p>
          <a:p>
            <a:pPr eaLnBrk="0" hangingPunct="0">
              <a:spcBef>
                <a:spcPct val="50000"/>
              </a:spcBef>
              <a:buClr>
                <a:srgbClr val="999999"/>
              </a:buClr>
              <a:buFontTx/>
              <a:buChar char="•"/>
            </a:pPr>
            <a:r>
              <a:rPr lang="en-US" altLang="zh-CN" sz="1600" b="1" dirty="0">
                <a:solidFill>
                  <a:schemeClr val="tx2"/>
                </a:solidFill>
                <a:latin typeface="Frutiger LT 45 Light" pitchFamily="34" charset="0"/>
                <a:ea typeface="华文黑体" charset="-122"/>
              </a:rPr>
              <a:t> </a:t>
            </a:r>
            <a:r>
              <a:rPr lang="en-US" altLang="zh-CN" sz="1600" b="1" dirty="0" smtClean="0">
                <a:solidFill>
                  <a:schemeClr val="tx2"/>
                </a:solidFill>
                <a:latin typeface="Frutiger LT 45 Light" pitchFamily="34" charset="0"/>
                <a:ea typeface="华文黑体" charset="-122"/>
              </a:rPr>
              <a:t> </a:t>
            </a:r>
            <a:r>
              <a:rPr lang="zh-CN" altLang="en-US" sz="1600" b="1" dirty="0" smtClean="0">
                <a:solidFill>
                  <a:schemeClr val="tx2"/>
                </a:solidFill>
                <a:latin typeface="Frutiger LT 45 Light" pitchFamily="34" charset="0"/>
                <a:ea typeface="华文黑体" charset="-122"/>
              </a:rPr>
              <a:t>教学、课件、新闻</a:t>
            </a:r>
            <a:endParaRPr lang="en-US" altLang="zh-CN" sz="1600" b="1" dirty="0" smtClean="0">
              <a:solidFill>
                <a:schemeClr val="tx2"/>
              </a:solidFill>
              <a:latin typeface="Frutiger LT 45 Light" pitchFamily="34" charset="0"/>
              <a:ea typeface="华文黑体" charset="-122"/>
            </a:endParaRPr>
          </a:p>
          <a:p>
            <a:pPr eaLnBrk="0" hangingPunct="0">
              <a:spcBef>
                <a:spcPct val="50000"/>
              </a:spcBef>
              <a:buClr>
                <a:srgbClr val="999999"/>
              </a:buClr>
              <a:buFontTx/>
              <a:buChar char="•"/>
            </a:pPr>
            <a:r>
              <a:rPr lang="en-US" altLang="zh-CN" sz="1600" b="1" dirty="0">
                <a:solidFill>
                  <a:schemeClr val="tx2"/>
                </a:solidFill>
                <a:latin typeface="Frutiger LT 45 Light" pitchFamily="34" charset="0"/>
                <a:ea typeface="华文黑体" charset="-122"/>
              </a:rPr>
              <a:t> </a:t>
            </a:r>
            <a:r>
              <a:rPr lang="en-US" altLang="zh-CN" sz="1600" b="1" dirty="0" smtClean="0">
                <a:solidFill>
                  <a:schemeClr val="tx2"/>
                </a:solidFill>
                <a:latin typeface="Frutiger LT 45 Light" pitchFamily="34" charset="0"/>
                <a:ea typeface="华文黑体" charset="-122"/>
              </a:rPr>
              <a:t> </a:t>
            </a:r>
            <a:r>
              <a:rPr lang="zh-CN" altLang="en-US" sz="1600" b="1" dirty="0" smtClean="0">
                <a:solidFill>
                  <a:schemeClr val="tx2"/>
                </a:solidFill>
                <a:latin typeface="Frutiger LT 45 Light" pitchFamily="34" charset="0"/>
                <a:ea typeface="华文黑体" charset="-122"/>
              </a:rPr>
              <a:t>快讯、专利、软件</a:t>
            </a:r>
            <a:endParaRPr lang="en-US" altLang="zh-CN" sz="1600" b="1" dirty="0" smtClean="0">
              <a:solidFill>
                <a:schemeClr val="tx2"/>
              </a:solidFill>
              <a:latin typeface="Frutiger LT 45 Light" pitchFamily="34" charset="0"/>
              <a:ea typeface="华文黑体" charset="-122"/>
            </a:endParaRPr>
          </a:p>
          <a:p>
            <a:pPr eaLnBrk="0" hangingPunct="0">
              <a:spcBef>
                <a:spcPct val="50000"/>
              </a:spcBef>
              <a:buClr>
                <a:srgbClr val="999999"/>
              </a:buClr>
              <a:buFontTx/>
              <a:buChar char="•"/>
            </a:pPr>
            <a:r>
              <a:rPr lang="zh-CN" altLang="en-US" sz="1600" b="1" dirty="0" smtClean="0">
                <a:solidFill>
                  <a:schemeClr val="tx2"/>
                </a:solidFill>
                <a:latin typeface="Frutiger LT 45 Light" pitchFamily="34" charset="0"/>
                <a:ea typeface="华文黑体" charset="-122"/>
              </a:rPr>
              <a:t>  专业特色的题录类型（比如病例</a:t>
            </a:r>
            <a:r>
              <a:rPr lang="zh-CN" altLang="en-US" sz="1600" b="1" dirty="0">
                <a:solidFill>
                  <a:schemeClr val="tx2"/>
                </a:solidFill>
                <a:latin typeface="Frutiger LT 45 Light" pitchFamily="34" charset="0"/>
                <a:ea typeface="华文黑体" charset="-122"/>
              </a:rPr>
              <a:t>报告</a:t>
            </a:r>
            <a:r>
              <a:rPr lang="zh-CN" altLang="en-US" sz="1600" b="1" dirty="0" smtClean="0">
                <a:solidFill>
                  <a:schemeClr val="tx2"/>
                </a:solidFill>
                <a:latin typeface="Frutiger LT 45 Light" pitchFamily="34" charset="0"/>
                <a:ea typeface="华文黑体" charset="-122"/>
              </a:rPr>
              <a:t>等）</a:t>
            </a:r>
            <a:endParaRPr lang="en-US" altLang="zh-CN" sz="1600" b="1" dirty="0" smtClean="0">
              <a:solidFill>
                <a:schemeClr val="tx2"/>
              </a:solidFill>
              <a:latin typeface="Frutiger LT 45 Light" pitchFamily="34" charset="0"/>
              <a:ea typeface="华文黑体" charset="-122"/>
            </a:endParaRPr>
          </a:p>
          <a:p>
            <a:pPr eaLnBrk="0" hangingPunct="0">
              <a:spcBef>
                <a:spcPct val="50000"/>
              </a:spcBef>
              <a:buClr>
                <a:srgbClr val="999999"/>
              </a:buClr>
              <a:buFontTx/>
              <a:buChar char="•"/>
            </a:pPr>
            <a:endParaRPr lang="zh-CN" altLang="en-US" sz="1600" b="1" dirty="0">
              <a:solidFill>
                <a:schemeClr val="tx2"/>
              </a:solidFill>
              <a:latin typeface="Frutiger LT 45 Light" pitchFamily="34" charset="0"/>
              <a:ea typeface="华文黑体" charset="-122"/>
            </a:endParaRPr>
          </a:p>
        </p:txBody>
      </p:sp>
      <p:sp>
        <p:nvSpPr>
          <p:cNvPr id="23" name="AutoShape 17"/>
          <p:cNvSpPr>
            <a:spLocks noChangeArrowheads="1"/>
          </p:cNvSpPr>
          <p:nvPr/>
        </p:nvSpPr>
        <p:spPr bwMode="auto">
          <a:xfrm>
            <a:off x="1249202" y="1689788"/>
            <a:ext cx="3700585" cy="5093474"/>
          </a:xfrm>
          <a:prstGeom prst="roundRect">
            <a:avLst>
              <a:gd name="adj" fmla="val 16667"/>
            </a:avLst>
          </a:prstGeom>
          <a:noFill/>
          <a:ln>
            <a:noFill/>
          </a:ln>
          <a:effectLst/>
          <a:extLst>
            <a:ext uri="{909E8E84-426E-40DD-AFC4-6F175D3DCCD1}">
              <a14:hiddenFill xmlns:a14="http://schemas.microsoft.com/office/drawing/2010/main">
                <a:solidFill>
                  <a:schemeClr val="accent1">
                    <a:alpha val="59999"/>
                  </a:schemeClr>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1" tIns="45711" rIns="91421" bIns="45711" anchor="ctr">
            <a:spAutoFit/>
          </a:bodyPr>
          <a:lstStyle/>
          <a:p>
            <a:pPr>
              <a:spcBef>
                <a:spcPct val="50000"/>
              </a:spcBef>
              <a:buClr>
                <a:srgbClr val="999999"/>
              </a:buClr>
              <a:buFontTx/>
              <a:buChar char="•"/>
            </a:pPr>
            <a:r>
              <a:rPr lang="zh-CN" altLang="en-US" sz="1600" b="1" dirty="0" smtClean="0">
                <a:solidFill>
                  <a:schemeClr val="tx2"/>
                </a:solidFill>
                <a:latin typeface="Frutiger LT 45 Light" pitchFamily="34" charset="0"/>
                <a:ea typeface="华文黑体" charset="-122"/>
                <a:cs typeface="新宋体-18030" pitchFamily="49" charset="-122"/>
              </a:rPr>
              <a:t>   简化的ＯＡＩ收割模块</a:t>
            </a:r>
            <a:endParaRPr lang="en-US" altLang="zh-CN" sz="1600" b="1" dirty="0" smtClean="0">
              <a:solidFill>
                <a:schemeClr val="tx2"/>
              </a:solidFill>
              <a:latin typeface="Frutiger LT 45 Light" pitchFamily="34" charset="0"/>
              <a:ea typeface="华文黑体" charset="-122"/>
              <a:cs typeface="新宋体-18030" pitchFamily="49" charset="-122"/>
            </a:endParaRPr>
          </a:p>
          <a:p>
            <a:pPr>
              <a:spcBef>
                <a:spcPct val="50000"/>
              </a:spcBef>
              <a:buClr>
                <a:srgbClr val="999999"/>
              </a:buClr>
              <a:buFontTx/>
              <a:buChar char="•"/>
            </a:pPr>
            <a:r>
              <a:rPr lang="en-US" altLang="zh-CN" sz="1600" b="1" dirty="0">
                <a:solidFill>
                  <a:schemeClr val="tx2"/>
                </a:solidFill>
                <a:latin typeface="Frutiger LT 45 Light" pitchFamily="34" charset="0"/>
                <a:ea typeface="华文黑体" charset="-122"/>
                <a:cs typeface="新宋体-18030" pitchFamily="49" charset="-122"/>
              </a:rPr>
              <a:t> </a:t>
            </a:r>
            <a:r>
              <a:rPr lang="en-US" altLang="zh-CN" sz="1600" b="1" dirty="0" smtClean="0">
                <a:solidFill>
                  <a:schemeClr val="tx2"/>
                </a:solidFill>
                <a:latin typeface="Frutiger LT 45 Light" pitchFamily="34" charset="0"/>
                <a:ea typeface="华文黑体" charset="-122"/>
                <a:cs typeface="新宋体-18030" pitchFamily="49" charset="-122"/>
              </a:rPr>
              <a:t>  </a:t>
            </a:r>
            <a:r>
              <a:rPr lang="zh-CN" altLang="en-US" sz="1600" b="1" dirty="0" smtClean="0">
                <a:solidFill>
                  <a:schemeClr val="tx2"/>
                </a:solidFill>
                <a:latin typeface="Frutiger LT 45 Light" pitchFamily="34" charset="0"/>
                <a:ea typeface="华文黑体" charset="-122"/>
                <a:cs typeface="新宋体-18030" pitchFamily="49" charset="-122"/>
              </a:rPr>
              <a:t>简洁明了的 界面</a:t>
            </a:r>
            <a:endParaRPr lang="en-US" altLang="zh-CN" sz="1600" b="1" dirty="0" smtClean="0">
              <a:solidFill>
                <a:schemeClr val="tx2"/>
              </a:solidFill>
              <a:latin typeface="Frutiger LT 45 Light" pitchFamily="34" charset="0"/>
              <a:ea typeface="华文黑体" charset="-122"/>
              <a:cs typeface="新宋体-18030" pitchFamily="49" charset="-122"/>
            </a:endParaRPr>
          </a:p>
          <a:p>
            <a:pPr>
              <a:spcBef>
                <a:spcPct val="50000"/>
              </a:spcBef>
              <a:buClr>
                <a:srgbClr val="999999"/>
              </a:buClr>
              <a:buFontTx/>
              <a:buChar char="•"/>
            </a:pPr>
            <a:r>
              <a:rPr lang="zh-CN" altLang="en-US" sz="1600" b="1" dirty="0" smtClean="0">
                <a:solidFill>
                  <a:schemeClr val="tx2"/>
                </a:solidFill>
                <a:latin typeface="Frutiger LT 45 Light" pitchFamily="34" charset="0"/>
                <a:ea typeface="华文黑体" charset="-122"/>
                <a:cs typeface="新宋体-18030" pitchFamily="49" charset="-122"/>
              </a:rPr>
              <a:t>   使用</a:t>
            </a:r>
            <a:r>
              <a:rPr lang="zh-CN" altLang="en-US" sz="1600" b="1" dirty="0">
                <a:solidFill>
                  <a:schemeClr val="tx2"/>
                </a:solidFill>
                <a:latin typeface="Frutiger LT 45 Light" pitchFamily="34" charset="0"/>
                <a:ea typeface="华文黑体" charset="-122"/>
                <a:cs typeface="新宋体-18030" pitchFamily="49" charset="-122"/>
              </a:rPr>
              <a:t>工具批量导入</a:t>
            </a:r>
            <a:endParaRPr lang="en-US" altLang="zh-CN" sz="1600" b="1" dirty="0" smtClean="0">
              <a:solidFill>
                <a:schemeClr val="tx2"/>
              </a:solidFill>
              <a:latin typeface="Frutiger LT 45 Light" pitchFamily="34" charset="0"/>
              <a:ea typeface="华文黑体" charset="-122"/>
              <a:cs typeface="新宋体-18030" pitchFamily="49" charset="-122"/>
            </a:endParaRPr>
          </a:p>
          <a:p>
            <a:pPr>
              <a:spcBef>
                <a:spcPct val="50000"/>
              </a:spcBef>
              <a:buClr>
                <a:srgbClr val="999999"/>
              </a:buClr>
              <a:buFontTx/>
              <a:buChar char="•"/>
            </a:pPr>
            <a:r>
              <a:rPr lang="zh-CN" altLang="en-US" sz="1600" b="1" dirty="0" smtClean="0">
                <a:solidFill>
                  <a:schemeClr val="tx2"/>
                </a:solidFill>
                <a:latin typeface="Frutiger LT 45 Light" pitchFamily="34" charset="0"/>
                <a:ea typeface="华文黑体" charset="-122"/>
                <a:cs typeface="新宋体-18030" pitchFamily="49" charset="-122"/>
              </a:rPr>
              <a:t>   学校自建数据库</a:t>
            </a:r>
            <a:r>
              <a:rPr lang="zh-CN" altLang="en-US" sz="1600" b="1" dirty="0">
                <a:solidFill>
                  <a:schemeClr val="tx2"/>
                </a:solidFill>
                <a:latin typeface="Frutiger LT 45 Light" pitchFamily="34" charset="0"/>
                <a:ea typeface="华文黑体" charset="-122"/>
                <a:cs typeface="新宋体-18030" pitchFamily="49" charset="-122"/>
              </a:rPr>
              <a:t>数据导</a:t>
            </a:r>
            <a:r>
              <a:rPr lang="zh-CN" altLang="en-US" sz="1600" b="1" dirty="0" smtClean="0">
                <a:solidFill>
                  <a:schemeClr val="tx2"/>
                </a:solidFill>
                <a:latin typeface="Frutiger LT 45 Light" pitchFamily="34" charset="0"/>
                <a:ea typeface="华文黑体" charset="-122"/>
                <a:cs typeface="新宋体-18030" pitchFamily="49" charset="-122"/>
              </a:rPr>
              <a:t>入</a:t>
            </a:r>
            <a:endParaRPr lang="en-US" altLang="zh-CN" sz="1600" b="1" dirty="0" smtClean="0">
              <a:solidFill>
                <a:schemeClr val="tx2"/>
              </a:solidFill>
              <a:latin typeface="Frutiger LT 45 Light" pitchFamily="34" charset="0"/>
              <a:ea typeface="华文黑体" charset="-122"/>
              <a:cs typeface="新宋体-18030" pitchFamily="49" charset="-122"/>
            </a:endParaRPr>
          </a:p>
          <a:p>
            <a:pPr>
              <a:spcBef>
                <a:spcPct val="50000"/>
              </a:spcBef>
              <a:buClr>
                <a:srgbClr val="999999"/>
              </a:buClr>
              <a:buFontTx/>
              <a:buChar char="•"/>
            </a:pPr>
            <a:r>
              <a:rPr lang="en-US" altLang="zh-CN" sz="1600" b="1" dirty="0">
                <a:solidFill>
                  <a:schemeClr val="tx2"/>
                </a:solidFill>
                <a:latin typeface="Frutiger LT 45 Light" pitchFamily="34" charset="0"/>
                <a:ea typeface="华文黑体" charset="-122"/>
                <a:cs typeface="新宋体-18030" pitchFamily="49" charset="-122"/>
              </a:rPr>
              <a:t> </a:t>
            </a:r>
            <a:r>
              <a:rPr lang="en-US" altLang="zh-CN" sz="1600" b="1" dirty="0" smtClean="0">
                <a:solidFill>
                  <a:schemeClr val="tx2"/>
                </a:solidFill>
                <a:latin typeface="Frutiger LT 45 Light" pitchFamily="34" charset="0"/>
                <a:ea typeface="华文黑体" charset="-122"/>
                <a:cs typeface="新宋体-18030" pitchFamily="49" charset="-122"/>
              </a:rPr>
              <a:t>  </a:t>
            </a:r>
            <a:r>
              <a:rPr lang="zh-CN" altLang="en-US" sz="1600" b="1" dirty="0" smtClean="0">
                <a:solidFill>
                  <a:schemeClr val="tx2"/>
                </a:solidFill>
                <a:latin typeface="Frutiger LT 45 Light" pitchFamily="34" charset="0"/>
                <a:ea typeface="华文黑体" charset="-122"/>
                <a:cs typeface="新宋体-18030" pitchFamily="49" charset="-122"/>
              </a:rPr>
              <a:t>单点</a:t>
            </a:r>
            <a:r>
              <a:rPr lang="zh-CN" altLang="en-US" sz="1600" b="1" dirty="0">
                <a:solidFill>
                  <a:schemeClr val="tx2"/>
                </a:solidFill>
                <a:latin typeface="Frutiger LT 45 Light" pitchFamily="34" charset="0"/>
                <a:ea typeface="华文黑体" charset="-122"/>
                <a:cs typeface="新宋体-18030" pitchFamily="49" charset="-122"/>
              </a:rPr>
              <a:t>登录</a:t>
            </a:r>
            <a:endParaRPr lang="en-US" altLang="zh-CN" sz="1600" b="1" dirty="0" smtClean="0">
              <a:solidFill>
                <a:schemeClr val="tx2"/>
              </a:solidFill>
              <a:latin typeface="Frutiger LT 45 Light" pitchFamily="34" charset="0"/>
              <a:ea typeface="华文黑体" charset="-122"/>
              <a:cs typeface="新宋体-18030" pitchFamily="49" charset="-122"/>
            </a:endParaRPr>
          </a:p>
          <a:p>
            <a:pPr>
              <a:spcBef>
                <a:spcPct val="50000"/>
              </a:spcBef>
              <a:buClr>
                <a:srgbClr val="999999"/>
              </a:buClr>
              <a:buFontTx/>
              <a:buChar char="•"/>
            </a:pPr>
            <a:r>
              <a:rPr lang="en-US" altLang="zh-CN" sz="1600" b="1" dirty="0">
                <a:solidFill>
                  <a:schemeClr val="tx2"/>
                </a:solidFill>
                <a:latin typeface="Frutiger LT 45 Light" pitchFamily="34" charset="0"/>
                <a:ea typeface="华文黑体" charset="-122"/>
                <a:cs typeface="新宋体-18030" pitchFamily="49" charset="-122"/>
              </a:rPr>
              <a:t> </a:t>
            </a:r>
            <a:r>
              <a:rPr lang="en-US" altLang="zh-CN" sz="1600" b="1" dirty="0" smtClean="0">
                <a:solidFill>
                  <a:schemeClr val="tx2"/>
                </a:solidFill>
                <a:latin typeface="Frutiger LT 45 Light" pitchFamily="34" charset="0"/>
                <a:ea typeface="华文黑体" charset="-122"/>
                <a:cs typeface="新宋体-18030" pitchFamily="49" charset="-122"/>
              </a:rPr>
              <a:t>  </a:t>
            </a:r>
            <a:r>
              <a:rPr lang="zh-CN" altLang="en-US" sz="1600" b="1" dirty="0" smtClean="0">
                <a:solidFill>
                  <a:schemeClr val="tx2"/>
                </a:solidFill>
                <a:latin typeface="Frutiger LT 45 Light" pitchFamily="34" charset="0"/>
                <a:ea typeface="华文黑体" charset="-122"/>
                <a:cs typeface="新宋体-18030" pitchFamily="49" charset="-122"/>
              </a:rPr>
              <a:t>优化用户提交题录步骤</a:t>
            </a:r>
            <a:endParaRPr lang="en-US" altLang="zh-CN" sz="1600" b="1" dirty="0" smtClean="0">
              <a:solidFill>
                <a:schemeClr val="tx2"/>
              </a:solidFill>
              <a:latin typeface="Frutiger LT 45 Light" pitchFamily="34" charset="0"/>
              <a:ea typeface="华文黑体" charset="-122"/>
              <a:cs typeface="新宋体-18030" pitchFamily="49" charset="-122"/>
            </a:endParaRPr>
          </a:p>
          <a:p>
            <a:pPr>
              <a:spcBef>
                <a:spcPct val="50000"/>
              </a:spcBef>
              <a:buClr>
                <a:srgbClr val="999999"/>
              </a:buClr>
              <a:buFontTx/>
              <a:buChar char="•"/>
            </a:pPr>
            <a:r>
              <a:rPr lang="zh-CN" altLang="en-US" sz="1600" b="1" dirty="0" smtClean="0">
                <a:solidFill>
                  <a:schemeClr val="tx2"/>
                </a:solidFill>
                <a:latin typeface="Frutiger LT 45 Light" pitchFamily="34" charset="0"/>
                <a:ea typeface="华文黑体" charset="-122"/>
                <a:cs typeface="新宋体-18030" pitchFamily="49" charset="-122"/>
              </a:rPr>
              <a:t>   批量</a:t>
            </a:r>
            <a:r>
              <a:rPr lang="zh-CN" altLang="en-US" sz="1600" b="1" dirty="0">
                <a:solidFill>
                  <a:schemeClr val="tx2"/>
                </a:solidFill>
                <a:latin typeface="Frutiger LT 45 Light" pitchFamily="34" charset="0"/>
                <a:ea typeface="华文黑体" charset="-122"/>
                <a:cs typeface="新宋体-18030" pitchFamily="49" charset="-122"/>
              </a:rPr>
              <a:t>导出</a:t>
            </a:r>
          </a:p>
          <a:p>
            <a:pPr eaLnBrk="0" hangingPunct="0">
              <a:spcBef>
                <a:spcPct val="50000"/>
              </a:spcBef>
              <a:buClr>
                <a:srgbClr val="999999"/>
              </a:buClr>
              <a:buFontTx/>
              <a:buChar char="•"/>
            </a:pPr>
            <a:r>
              <a:rPr lang="zh-CN" altLang="en-US" sz="1600" b="1" dirty="0" smtClean="0">
                <a:solidFill>
                  <a:schemeClr val="tx2"/>
                </a:solidFill>
                <a:latin typeface="Frutiger LT 45 Light" pitchFamily="34" charset="0"/>
                <a:ea typeface="华文黑体" charset="-122"/>
                <a:cs typeface="新宋体-18030" pitchFamily="49" charset="-122"/>
              </a:rPr>
              <a:t>   统计分析</a:t>
            </a:r>
            <a:endParaRPr lang="en-US" altLang="zh-CN" sz="1600" b="1" dirty="0" smtClean="0">
              <a:solidFill>
                <a:schemeClr val="tx2"/>
              </a:solidFill>
              <a:latin typeface="Frutiger LT 45 Light" pitchFamily="34" charset="0"/>
              <a:ea typeface="华文黑体" charset="-122"/>
              <a:cs typeface="新宋体-18030" pitchFamily="49" charset="-122"/>
            </a:endParaRPr>
          </a:p>
          <a:p>
            <a:pPr>
              <a:spcBef>
                <a:spcPct val="50000"/>
              </a:spcBef>
              <a:buClr>
                <a:srgbClr val="999999"/>
              </a:buClr>
              <a:buFontTx/>
              <a:buChar char="•"/>
            </a:pPr>
            <a:r>
              <a:rPr lang="zh-CN" altLang="en-US" sz="1600" b="1" dirty="0" smtClean="0">
                <a:solidFill>
                  <a:schemeClr val="tx2"/>
                </a:solidFill>
                <a:latin typeface="Frutiger LT 45 Light" pitchFamily="34" charset="0"/>
                <a:ea typeface="华文黑体" charset="-122"/>
                <a:cs typeface="新宋体-18030" pitchFamily="49" charset="-122"/>
              </a:rPr>
              <a:t>   支持</a:t>
            </a:r>
            <a:r>
              <a:rPr lang="zh-CN" altLang="en-US" sz="1600" b="1" dirty="0">
                <a:solidFill>
                  <a:schemeClr val="tx2"/>
                </a:solidFill>
                <a:latin typeface="Frutiger LT 45 Light" pitchFamily="34" charset="0"/>
                <a:ea typeface="华文黑体" charset="-122"/>
                <a:cs typeface="新宋体-18030" pitchFamily="49" charset="-122"/>
              </a:rPr>
              <a:t>附件</a:t>
            </a:r>
            <a:r>
              <a:rPr lang="zh-CN" altLang="en-US" sz="1600" b="1" dirty="0" smtClean="0">
                <a:solidFill>
                  <a:schemeClr val="tx2"/>
                </a:solidFill>
                <a:latin typeface="Frutiger LT 45 Light" pitchFamily="34" charset="0"/>
                <a:ea typeface="华文黑体" charset="-122"/>
                <a:cs typeface="新宋体-18030" pitchFamily="49" charset="-122"/>
              </a:rPr>
              <a:t>全文检索、联合检索</a:t>
            </a:r>
            <a:endParaRPr lang="en-US" altLang="zh-CN" sz="1600" b="1" dirty="0" smtClean="0">
              <a:solidFill>
                <a:schemeClr val="tx2"/>
              </a:solidFill>
              <a:latin typeface="Frutiger LT 45 Light" pitchFamily="34" charset="0"/>
              <a:ea typeface="华文黑体" charset="-122"/>
              <a:cs typeface="新宋体-18030" pitchFamily="49" charset="-122"/>
            </a:endParaRPr>
          </a:p>
          <a:p>
            <a:pPr>
              <a:spcBef>
                <a:spcPct val="50000"/>
              </a:spcBef>
              <a:buClr>
                <a:srgbClr val="999999"/>
              </a:buClr>
              <a:buFontTx/>
              <a:buChar char="•"/>
            </a:pPr>
            <a:r>
              <a:rPr lang="zh-CN" altLang="en-US" sz="1600" b="1" dirty="0" smtClean="0">
                <a:solidFill>
                  <a:schemeClr val="tx2"/>
                </a:solidFill>
                <a:latin typeface="Frutiger LT 45 Light" pitchFamily="34" charset="0"/>
                <a:ea typeface="华文黑体" charset="-122"/>
                <a:cs typeface="新宋体-18030" pitchFamily="49" charset="-122"/>
              </a:rPr>
              <a:t>   优化授权方式</a:t>
            </a:r>
            <a:endParaRPr lang="en-US" altLang="zh-CN" sz="1600" b="1" dirty="0" smtClean="0">
              <a:solidFill>
                <a:schemeClr val="tx2"/>
              </a:solidFill>
              <a:latin typeface="Frutiger LT 45 Light" pitchFamily="34" charset="0"/>
              <a:ea typeface="华文黑体" charset="-122"/>
              <a:cs typeface="新宋体-18030" pitchFamily="49" charset="-122"/>
            </a:endParaRPr>
          </a:p>
          <a:p>
            <a:pPr>
              <a:spcBef>
                <a:spcPct val="50000"/>
              </a:spcBef>
              <a:buClr>
                <a:srgbClr val="999999"/>
              </a:buClr>
              <a:buFontTx/>
              <a:buChar char="•"/>
            </a:pPr>
            <a:r>
              <a:rPr lang="zh-CN" altLang="en-US" sz="1600" b="1" dirty="0" smtClean="0">
                <a:solidFill>
                  <a:schemeClr val="tx2"/>
                </a:solidFill>
                <a:latin typeface="Frutiger LT 45 Light" pitchFamily="34" charset="0"/>
                <a:ea typeface="华文黑体" charset="-122"/>
                <a:cs typeface="新宋体-18030" pitchFamily="49" charset="-122"/>
              </a:rPr>
              <a:t>    在线</a:t>
            </a:r>
            <a:r>
              <a:rPr lang="zh-CN" altLang="en-US" sz="1600" b="1" dirty="0">
                <a:solidFill>
                  <a:schemeClr val="tx2"/>
                </a:solidFill>
                <a:latin typeface="Frutiger LT 45 Light" pitchFamily="34" charset="0"/>
                <a:ea typeface="华文黑体" charset="-122"/>
                <a:cs typeface="新宋体-18030" pitchFamily="49" charset="-122"/>
              </a:rPr>
              <a:t>预览全文以及下载 </a:t>
            </a:r>
            <a:r>
              <a:rPr lang="zh-CN" altLang="en-US" sz="1600" b="1" dirty="0" smtClean="0">
                <a:solidFill>
                  <a:schemeClr val="tx2"/>
                </a:solidFill>
                <a:latin typeface="Frutiger LT 45 Light" pitchFamily="34" charset="0"/>
                <a:ea typeface="华文黑体" charset="-122"/>
                <a:cs typeface="新宋体-18030" pitchFamily="49" charset="-122"/>
              </a:rPr>
              <a:t>控制</a:t>
            </a:r>
            <a:endParaRPr lang="en-US" altLang="zh-CN" sz="1600" b="1" dirty="0" smtClean="0">
              <a:solidFill>
                <a:schemeClr val="tx2"/>
              </a:solidFill>
              <a:latin typeface="Frutiger LT 45 Light" pitchFamily="34" charset="0"/>
              <a:ea typeface="华文黑体" charset="-122"/>
              <a:cs typeface="新宋体-18030" pitchFamily="49" charset="-122"/>
            </a:endParaRPr>
          </a:p>
          <a:p>
            <a:pPr>
              <a:spcBef>
                <a:spcPct val="50000"/>
              </a:spcBef>
              <a:buClr>
                <a:srgbClr val="999999"/>
              </a:buClr>
              <a:buFontTx/>
              <a:buChar char="•"/>
            </a:pPr>
            <a:r>
              <a:rPr lang="zh-CN" altLang="en-US" sz="1600" b="1" dirty="0" smtClean="0">
                <a:solidFill>
                  <a:schemeClr val="tx2"/>
                </a:solidFill>
                <a:latin typeface="Frutiger LT 45 Light" pitchFamily="34" charset="0"/>
                <a:ea typeface="华文黑体" charset="-122"/>
                <a:cs typeface="新宋体-18030" pitchFamily="49" charset="-122"/>
              </a:rPr>
              <a:t>   笔记以及评论功能</a:t>
            </a:r>
            <a:endParaRPr lang="en-US" altLang="zh-CN" sz="1600" b="1" dirty="0" smtClean="0">
              <a:solidFill>
                <a:schemeClr val="tx2"/>
              </a:solidFill>
              <a:latin typeface="Frutiger LT 45 Light" pitchFamily="34" charset="0"/>
              <a:ea typeface="华文黑体" charset="-122"/>
              <a:cs typeface="新宋体-18030" pitchFamily="49" charset="-122"/>
            </a:endParaRPr>
          </a:p>
          <a:p>
            <a:pPr>
              <a:spcBef>
                <a:spcPct val="50000"/>
              </a:spcBef>
              <a:buClr>
                <a:srgbClr val="999999"/>
              </a:buClr>
              <a:buFontTx/>
              <a:buChar char="•"/>
            </a:pPr>
            <a:r>
              <a:rPr lang="en-US" altLang="zh-CN" sz="1600" b="1" dirty="0">
                <a:solidFill>
                  <a:schemeClr val="tx2"/>
                </a:solidFill>
                <a:latin typeface="Frutiger LT 45 Light" pitchFamily="34" charset="0"/>
                <a:ea typeface="华文黑体" charset="-122"/>
                <a:cs typeface="新宋体-18030" pitchFamily="49" charset="-122"/>
              </a:rPr>
              <a:t> </a:t>
            </a:r>
            <a:r>
              <a:rPr lang="en-US" altLang="zh-CN" sz="1600" b="1" dirty="0" smtClean="0">
                <a:solidFill>
                  <a:schemeClr val="tx2"/>
                </a:solidFill>
                <a:latin typeface="Frutiger LT 45 Light" pitchFamily="34" charset="0"/>
                <a:ea typeface="华文黑体" charset="-122"/>
                <a:cs typeface="新宋体-18030" pitchFamily="49" charset="-122"/>
              </a:rPr>
              <a:t>  </a:t>
            </a:r>
            <a:r>
              <a:rPr lang="zh-CN" altLang="en-US" sz="1600" b="1" dirty="0" smtClean="0">
                <a:solidFill>
                  <a:schemeClr val="tx2"/>
                </a:solidFill>
                <a:latin typeface="Frutiger LT 45 Light" pitchFamily="34" charset="0"/>
                <a:ea typeface="华文黑体" charset="-122"/>
                <a:cs typeface="新宋体-18030" pitchFamily="49" charset="-122"/>
              </a:rPr>
              <a:t>专题 内 查重</a:t>
            </a:r>
            <a:endParaRPr lang="zh-CN" altLang="en-US" sz="1600" b="1" dirty="0">
              <a:solidFill>
                <a:schemeClr val="tx2"/>
              </a:solidFill>
              <a:latin typeface="Frutiger LT 45 Light" pitchFamily="34" charset="0"/>
              <a:ea typeface="华文黑体" charset="-122"/>
              <a:cs typeface="新宋体-18030" pitchFamily="49" charset="-122"/>
            </a:endParaRPr>
          </a:p>
        </p:txBody>
      </p:sp>
      <p:sp>
        <p:nvSpPr>
          <p:cNvPr id="24" name="Text Box 14"/>
          <p:cNvSpPr txBox="1">
            <a:spLocks noChangeArrowheads="1"/>
          </p:cNvSpPr>
          <p:nvPr/>
        </p:nvSpPr>
        <p:spPr bwMode="auto">
          <a:xfrm flipH="1">
            <a:off x="1604740" y="1393666"/>
            <a:ext cx="3606726" cy="461647"/>
          </a:xfrm>
          <a:prstGeom prst="rect">
            <a:avLst/>
          </a:prstGeom>
          <a:noFill/>
          <a:ln>
            <a:noFill/>
          </a:ln>
          <a:effectLst/>
          <a:extLst>
            <a:ext uri="{909E8E84-426E-40DD-AFC4-6F175D3DCCD1}">
              <a14:hiddenFill xmlns:a14="http://schemas.microsoft.com/office/drawing/2010/main">
                <a:solidFill>
                  <a:srgbClr val="AAAAA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1" tIns="45711" rIns="91421" bIns="45711">
            <a:spAutoFit/>
          </a:bodyPr>
          <a:lstStyle>
            <a:lvl1pPr eaLnBrk="0" hangingPunct="0">
              <a:defRPr sz="4400">
                <a:solidFill>
                  <a:schemeClr val="tx1"/>
                </a:solidFill>
                <a:latin typeface="Arial" pitchFamily="34" charset="0"/>
                <a:ea typeface="新宋体-18030" pitchFamily="49" charset="-122"/>
              </a:defRPr>
            </a:lvl1pPr>
            <a:lvl2pPr marL="742950" indent="-285750" eaLnBrk="0" hangingPunct="0">
              <a:defRPr sz="4400">
                <a:solidFill>
                  <a:schemeClr val="tx1"/>
                </a:solidFill>
                <a:latin typeface="Arial" pitchFamily="34" charset="0"/>
                <a:ea typeface="新宋体-18030" pitchFamily="49" charset="-122"/>
              </a:defRPr>
            </a:lvl2pPr>
            <a:lvl3pPr marL="1143000" indent="-228600" eaLnBrk="0" hangingPunct="0">
              <a:defRPr sz="4400">
                <a:solidFill>
                  <a:schemeClr val="tx1"/>
                </a:solidFill>
                <a:latin typeface="Arial" pitchFamily="34" charset="0"/>
                <a:ea typeface="新宋体-18030" pitchFamily="49" charset="-122"/>
              </a:defRPr>
            </a:lvl3pPr>
            <a:lvl4pPr marL="1600200" indent="-228600" eaLnBrk="0" hangingPunct="0">
              <a:defRPr sz="4400">
                <a:solidFill>
                  <a:schemeClr val="tx1"/>
                </a:solidFill>
                <a:latin typeface="Arial" pitchFamily="34" charset="0"/>
                <a:ea typeface="新宋体-18030" pitchFamily="49" charset="-122"/>
              </a:defRPr>
            </a:lvl4pPr>
            <a:lvl5pPr marL="2057400" indent="-228600" eaLnBrk="0" hangingPunct="0">
              <a:defRPr sz="4400">
                <a:solidFill>
                  <a:schemeClr val="tx1"/>
                </a:solidFill>
                <a:latin typeface="Arial" pitchFamily="34" charset="0"/>
                <a:ea typeface="新宋体-18030" pitchFamily="49" charset="-122"/>
              </a:defRPr>
            </a:lvl5pPr>
            <a:lvl6pPr marL="2514600" indent="-228600" eaLnBrk="0" fontAlgn="base" hangingPunct="0">
              <a:spcBef>
                <a:spcPct val="0"/>
              </a:spcBef>
              <a:spcAft>
                <a:spcPct val="0"/>
              </a:spcAft>
              <a:defRPr sz="4400">
                <a:solidFill>
                  <a:schemeClr val="tx1"/>
                </a:solidFill>
                <a:latin typeface="Arial" pitchFamily="34" charset="0"/>
                <a:ea typeface="新宋体-18030" pitchFamily="49" charset="-122"/>
              </a:defRPr>
            </a:lvl6pPr>
            <a:lvl7pPr marL="2971800" indent="-228600" eaLnBrk="0" fontAlgn="base" hangingPunct="0">
              <a:spcBef>
                <a:spcPct val="0"/>
              </a:spcBef>
              <a:spcAft>
                <a:spcPct val="0"/>
              </a:spcAft>
              <a:defRPr sz="4400">
                <a:solidFill>
                  <a:schemeClr val="tx1"/>
                </a:solidFill>
                <a:latin typeface="Arial" pitchFamily="34" charset="0"/>
                <a:ea typeface="新宋体-18030" pitchFamily="49" charset="-122"/>
              </a:defRPr>
            </a:lvl7pPr>
            <a:lvl8pPr marL="3429000" indent="-228600" eaLnBrk="0" fontAlgn="base" hangingPunct="0">
              <a:spcBef>
                <a:spcPct val="0"/>
              </a:spcBef>
              <a:spcAft>
                <a:spcPct val="0"/>
              </a:spcAft>
              <a:defRPr sz="4400">
                <a:solidFill>
                  <a:schemeClr val="tx1"/>
                </a:solidFill>
                <a:latin typeface="Arial" pitchFamily="34" charset="0"/>
                <a:ea typeface="新宋体-18030" pitchFamily="49" charset="-122"/>
              </a:defRPr>
            </a:lvl8pPr>
            <a:lvl9pPr marL="3886200" indent="-228600" eaLnBrk="0" fontAlgn="base" hangingPunct="0">
              <a:spcBef>
                <a:spcPct val="0"/>
              </a:spcBef>
              <a:spcAft>
                <a:spcPct val="0"/>
              </a:spcAft>
              <a:defRPr sz="4400">
                <a:solidFill>
                  <a:schemeClr val="tx1"/>
                </a:solidFill>
                <a:latin typeface="Arial" pitchFamily="34" charset="0"/>
                <a:ea typeface="新宋体-18030" pitchFamily="49" charset="-122"/>
              </a:defRPr>
            </a:lvl9pPr>
          </a:lstStyle>
          <a:p>
            <a:pPr algn="ctr">
              <a:spcBef>
                <a:spcPct val="50000"/>
              </a:spcBef>
            </a:pPr>
            <a:r>
              <a:rPr lang="zh-CN" altLang="en-US" sz="2400" b="1" dirty="0" smtClean="0">
                <a:solidFill>
                  <a:srgbClr val="92D050"/>
                </a:solidFill>
                <a:latin typeface="Frutiger LT 45 Light" pitchFamily="34" charset="0"/>
                <a:ea typeface="黑体" pitchFamily="49" charset="-122"/>
              </a:rPr>
              <a:t>本土化改造、二次开发</a:t>
            </a:r>
            <a:endParaRPr lang="zh-CN" altLang="en-US" sz="2400" b="1" dirty="0">
              <a:solidFill>
                <a:srgbClr val="92D050"/>
              </a:solidFill>
              <a:latin typeface="Frutiger LT 45 Light" pitchFamily="34" charset="0"/>
              <a:ea typeface="黑体" pitchFamily="49" charset="-122"/>
            </a:endParaRPr>
          </a:p>
        </p:txBody>
      </p:sp>
    </p:spTree>
    <p:extLst>
      <p:ext uri="{BB962C8B-B14F-4D97-AF65-F5344CB8AC3E}">
        <p14:creationId xmlns:p14="http://schemas.microsoft.com/office/powerpoint/2010/main" val="36626461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D57F1E4F-1CFF-5643-939E-02111984F565}" type="slidenum">
              <a:rPr lang="en-US" smtClean="0"/>
              <a:t>27</a:t>
            </a:fld>
            <a:endParaRPr 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9220" y="1"/>
            <a:ext cx="5334000" cy="6858000"/>
          </a:xfrm>
          <a:prstGeom prst="rect">
            <a:avLst/>
          </a:prstGeom>
        </p:spPr>
      </p:pic>
    </p:spTree>
    <p:extLst>
      <p:ext uri="{BB962C8B-B14F-4D97-AF65-F5344CB8AC3E}">
        <p14:creationId xmlns:p14="http://schemas.microsoft.com/office/powerpoint/2010/main" val="390591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3677" y="2712592"/>
            <a:ext cx="9404723" cy="1400530"/>
          </a:xfrm>
        </p:spPr>
        <p:txBody>
          <a:bodyPr/>
          <a:lstStyle/>
          <a:p>
            <a:r>
              <a:rPr lang="zh-CN" altLang="en-US" dirty="0" smtClean="0"/>
              <a:t>清华大学机构知识库</a:t>
            </a:r>
            <a:r>
              <a:rPr lang="en-US" altLang="zh-CN" dirty="0" smtClean="0"/>
              <a:t/>
            </a:r>
            <a:br>
              <a:rPr lang="en-US" altLang="zh-CN" dirty="0" smtClean="0"/>
            </a:br>
            <a:r>
              <a:rPr lang="en-US" altLang="zh-CN" dirty="0">
                <a:hlinkClick r:id="rId2"/>
              </a:rPr>
              <a:t>http://ir.lib.tsinghua.edu.cn/</a:t>
            </a:r>
            <a:endParaRPr lang="zh-CN" altLang="en-US" dirty="0"/>
          </a:p>
        </p:txBody>
      </p:sp>
      <p:sp>
        <p:nvSpPr>
          <p:cNvPr id="4" name="灯片编号占位符 3"/>
          <p:cNvSpPr>
            <a:spLocks noGrp="1"/>
          </p:cNvSpPr>
          <p:nvPr>
            <p:ph type="sldNum" sz="quarter" idx="12"/>
          </p:nvPr>
        </p:nvSpPr>
        <p:spPr/>
        <p:txBody>
          <a:bodyPr/>
          <a:lstStyle/>
          <a:p>
            <a:fld id="{D57F1E4F-1CFF-5643-939E-02111984F565}" type="slidenum">
              <a:rPr lang="en-US" smtClean="0"/>
              <a:t>28</a:t>
            </a:fld>
            <a:endParaRPr lang="en-US"/>
          </a:p>
        </p:txBody>
      </p:sp>
    </p:spTree>
    <p:extLst>
      <p:ext uri="{BB962C8B-B14F-4D97-AF65-F5344CB8AC3E}">
        <p14:creationId xmlns:p14="http://schemas.microsoft.com/office/powerpoint/2010/main" val="165555807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3677" y="2712592"/>
            <a:ext cx="9404723" cy="1400530"/>
          </a:xfrm>
        </p:spPr>
        <p:txBody>
          <a:bodyPr/>
          <a:lstStyle/>
          <a:p>
            <a:r>
              <a:rPr lang="zh-CN" altLang="en-US" dirty="0" smtClean="0"/>
              <a:t>语义网（</a:t>
            </a:r>
            <a:r>
              <a:rPr lang="en-US" altLang="zh-CN" dirty="0" smtClean="0"/>
              <a:t>Semantic Web</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D57F1E4F-1CFF-5643-939E-02111984F565}" type="slidenum">
              <a:rPr lang="en-US" smtClean="0"/>
              <a:t>29</a:t>
            </a:fld>
            <a:endParaRPr lang="en-US"/>
          </a:p>
        </p:txBody>
      </p:sp>
    </p:spTree>
    <p:extLst>
      <p:ext uri="{BB962C8B-B14F-4D97-AF65-F5344CB8AC3E}">
        <p14:creationId xmlns:p14="http://schemas.microsoft.com/office/powerpoint/2010/main" val="19280898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背景</a:t>
            </a:r>
            <a:endParaRPr lang="zh-CN" altLang="en-US" dirty="0"/>
          </a:p>
        </p:txBody>
      </p:sp>
      <p:sp>
        <p:nvSpPr>
          <p:cNvPr id="3" name="Content Placeholder 2"/>
          <p:cNvSpPr>
            <a:spLocks noGrp="1"/>
          </p:cNvSpPr>
          <p:nvPr>
            <p:ph idx="1"/>
          </p:nvPr>
        </p:nvSpPr>
        <p:spPr>
          <a:xfrm>
            <a:off x="1103312" y="1515292"/>
            <a:ext cx="9464539" cy="4733108"/>
          </a:xfrm>
        </p:spPr>
        <p:txBody>
          <a:bodyPr>
            <a:noAutofit/>
          </a:bodyPr>
          <a:lstStyle/>
          <a:p>
            <a:r>
              <a:rPr lang="zh-CN" altLang="en-US" sz="2400" dirty="0"/>
              <a:t>背景</a:t>
            </a:r>
            <a:endParaRPr lang="en-US" altLang="zh-CN" sz="2400" dirty="0"/>
          </a:p>
          <a:p>
            <a:pPr lvl="1"/>
            <a:r>
              <a:rPr lang="zh-CN" altLang="en-US" sz="2400" dirty="0"/>
              <a:t>原生数字化资料</a:t>
            </a:r>
            <a:r>
              <a:rPr lang="zh-CN" altLang="en-US" sz="2400" dirty="0" smtClean="0"/>
              <a:t>的数量和价格急剧</a:t>
            </a:r>
            <a:r>
              <a:rPr lang="zh-CN" altLang="en-US" sz="2400" dirty="0"/>
              <a:t>增长</a:t>
            </a:r>
            <a:endParaRPr lang="en-US" altLang="zh-CN" sz="2400" dirty="0"/>
          </a:p>
          <a:p>
            <a:pPr lvl="1"/>
            <a:r>
              <a:rPr lang="zh-CN" altLang="en-US" sz="2400" dirty="0"/>
              <a:t>开放获取（</a:t>
            </a:r>
            <a:r>
              <a:rPr lang="en-US" altLang="zh-CN" sz="2400" dirty="0"/>
              <a:t>Open Access, </a:t>
            </a:r>
            <a:r>
              <a:rPr lang="zh-CN" altLang="en-US" sz="2400" dirty="0"/>
              <a:t>简称</a:t>
            </a:r>
            <a:r>
              <a:rPr lang="en-US" altLang="zh-CN" sz="2400" dirty="0"/>
              <a:t>OA</a:t>
            </a:r>
            <a:r>
              <a:rPr lang="zh-CN" altLang="en-US" sz="2400" dirty="0"/>
              <a:t>）运动的兴起</a:t>
            </a:r>
            <a:endParaRPr lang="en-US" altLang="zh-CN" sz="2400" dirty="0"/>
          </a:p>
          <a:p>
            <a:pPr lvl="1"/>
            <a:r>
              <a:rPr lang="zh-CN" altLang="en-US" sz="2400" dirty="0"/>
              <a:t>学术信息交流模式正在发生变革</a:t>
            </a:r>
            <a:endParaRPr lang="en-US" altLang="zh-CN" sz="2400" dirty="0"/>
          </a:p>
          <a:p>
            <a:r>
              <a:rPr lang="zh-CN" altLang="en-US" sz="2400" dirty="0" smtClean="0"/>
              <a:t>历史</a:t>
            </a:r>
            <a:endParaRPr lang="en-US" altLang="zh-CN" sz="2400" dirty="0" smtClean="0"/>
          </a:p>
          <a:p>
            <a:pPr lvl="1"/>
            <a:r>
              <a:rPr lang="zh-CN" altLang="en-US" sz="2400" dirty="0" smtClean="0"/>
              <a:t>最早在美国及欧洲出现，至今已有</a:t>
            </a:r>
            <a:r>
              <a:rPr lang="en-US" altLang="zh-CN" sz="2400" dirty="0" smtClean="0"/>
              <a:t>10</a:t>
            </a:r>
            <a:r>
              <a:rPr lang="zh-CN" altLang="en-US" sz="2400" dirty="0" smtClean="0"/>
              <a:t>余年</a:t>
            </a:r>
            <a:endParaRPr lang="en-US" altLang="zh-CN" sz="2400" dirty="0" smtClean="0"/>
          </a:p>
          <a:p>
            <a:pPr lvl="1"/>
            <a:r>
              <a:rPr lang="zh-CN" altLang="en-US" sz="2400" dirty="0" smtClean="0"/>
              <a:t>在全球大多数国家获得认同，进入稳步发展阶段</a:t>
            </a:r>
            <a:endParaRPr lang="en-US" altLang="zh-CN" sz="2400" dirty="0" smtClean="0"/>
          </a:p>
          <a:p>
            <a:pPr lvl="1"/>
            <a:r>
              <a:rPr lang="en-US" altLang="zh-CN" sz="2400" dirty="0" smtClean="0"/>
              <a:t>3</a:t>
            </a:r>
            <a:r>
              <a:rPr lang="zh-CN" altLang="en-US" sz="2400" dirty="0" smtClean="0"/>
              <a:t>个著名的机构知识库软件：</a:t>
            </a:r>
            <a:endParaRPr lang="en-US" altLang="zh-CN" sz="2400" dirty="0" smtClean="0"/>
          </a:p>
          <a:p>
            <a:pPr marL="457200" lvl="1" indent="0">
              <a:buNone/>
            </a:pPr>
            <a:r>
              <a:rPr lang="en-US" altLang="zh-CN" sz="2400" dirty="0"/>
              <a:t> </a:t>
            </a:r>
            <a:r>
              <a:rPr lang="en-US" altLang="zh-CN" sz="2400" dirty="0" smtClean="0"/>
              <a:t>   </a:t>
            </a:r>
            <a:r>
              <a:rPr lang="en-US" altLang="zh-CN" sz="2400" dirty="0" err="1" smtClean="0"/>
              <a:t>Eprints</a:t>
            </a:r>
            <a:r>
              <a:rPr lang="zh-CN" altLang="en-US" sz="2400" dirty="0" smtClean="0"/>
              <a:t>（</a:t>
            </a:r>
            <a:r>
              <a:rPr lang="en-US" altLang="zh-CN" sz="2400" dirty="0" smtClean="0"/>
              <a:t>2000</a:t>
            </a:r>
            <a:r>
              <a:rPr lang="zh-CN" altLang="en-US" sz="2400" dirty="0" smtClean="0"/>
              <a:t>年），</a:t>
            </a:r>
            <a:r>
              <a:rPr lang="en-US" altLang="zh-CN" sz="2400" dirty="0" err="1" smtClean="0"/>
              <a:t>Dspace</a:t>
            </a:r>
            <a:r>
              <a:rPr lang="zh-CN" altLang="en-US" sz="2400" dirty="0" smtClean="0"/>
              <a:t>（</a:t>
            </a:r>
            <a:r>
              <a:rPr lang="en-US" altLang="zh-CN" sz="2400" dirty="0" smtClean="0"/>
              <a:t>2002</a:t>
            </a:r>
            <a:r>
              <a:rPr lang="zh-CN" altLang="en-US" sz="2400" dirty="0" smtClean="0"/>
              <a:t>年），</a:t>
            </a:r>
            <a:r>
              <a:rPr lang="en-US" altLang="zh-CN" sz="2400" dirty="0" smtClean="0"/>
              <a:t>Fedora</a:t>
            </a:r>
            <a:r>
              <a:rPr lang="zh-CN" altLang="en-US" sz="2400" dirty="0" smtClean="0"/>
              <a:t>（</a:t>
            </a:r>
            <a:r>
              <a:rPr lang="en-US" altLang="zh-CN" sz="2400" dirty="0" smtClean="0"/>
              <a:t>2003</a:t>
            </a:r>
            <a:r>
              <a:rPr lang="zh-CN" altLang="en-US" sz="2400" dirty="0" smtClean="0"/>
              <a:t>年）</a:t>
            </a:r>
            <a:endParaRPr lang="en-US" altLang="zh-CN" sz="2400" dirty="0" smtClean="0"/>
          </a:p>
        </p:txBody>
      </p:sp>
      <p:sp>
        <p:nvSpPr>
          <p:cNvPr id="4" name="灯片编号占位符 3"/>
          <p:cNvSpPr>
            <a:spLocks noGrp="1"/>
          </p:cNvSpPr>
          <p:nvPr>
            <p:ph type="sldNum" sz="quarter" idx="12"/>
          </p:nvPr>
        </p:nvSpPr>
        <p:spPr/>
        <p:txBody>
          <a:bodyPr/>
          <a:lstStyle/>
          <a:p>
            <a:fld id="{D57F1E4F-1CFF-5643-939E-02111984F565}" type="slidenum">
              <a:rPr lang="en-US" smtClean="0"/>
              <a:t>3</a:t>
            </a:fld>
            <a:endParaRPr lang="en-US"/>
          </a:p>
        </p:txBody>
      </p:sp>
    </p:spTree>
    <p:extLst>
      <p:ext uri="{BB962C8B-B14F-4D97-AF65-F5344CB8AC3E}">
        <p14:creationId xmlns:p14="http://schemas.microsoft.com/office/powerpoint/2010/main" val="25846159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人类知识资源集成的三个阶段</a:t>
            </a:r>
            <a:endParaRPr lang="zh-CN" altLang="en-US" dirty="0"/>
          </a:p>
        </p:txBody>
      </p:sp>
      <p:sp>
        <p:nvSpPr>
          <p:cNvPr id="3" name="内容占位符 2"/>
          <p:cNvSpPr>
            <a:spLocks noGrp="1"/>
          </p:cNvSpPr>
          <p:nvPr>
            <p:ph idx="1"/>
          </p:nvPr>
        </p:nvSpPr>
        <p:spPr/>
        <p:txBody>
          <a:bodyPr>
            <a:normAutofit/>
          </a:bodyPr>
          <a:lstStyle/>
          <a:p>
            <a:pPr>
              <a:lnSpc>
                <a:spcPct val="150000"/>
              </a:lnSpc>
            </a:pPr>
            <a:r>
              <a:rPr lang="zh-CN" altLang="en-US" sz="2400" dirty="0" smtClean="0"/>
              <a:t>图书馆：硬拷贝，不便复制与广泛传播</a:t>
            </a:r>
            <a:endParaRPr lang="en-US" altLang="zh-CN" sz="2400" dirty="0" smtClean="0"/>
          </a:p>
          <a:p>
            <a:pPr>
              <a:lnSpc>
                <a:spcPct val="150000"/>
              </a:lnSpc>
            </a:pPr>
            <a:r>
              <a:rPr lang="zh-CN" altLang="en-US" sz="2400" dirty="0" smtClean="0"/>
              <a:t>互联网：数字化时代，不便机器理解和自动处理</a:t>
            </a:r>
            <a:endParaRPr lang="en-US" altLang="zh-CN" sz="2400" dirty="0" smtClean="0"/>
          </a:p>
          <a:p>
            <a:pPr>
              <a:lnSpc>
                <a:spcPct val="150000"/>
              </a:lnSpc>
            </a:pPr>
            <a:r>
              <a:rPr lang="zh-CN" altLang="en-US" sz="2400" dirty="0"/>
              <a:t>语义</a:t>
            </a:r>
            <a:r>
              <a:rPr lang="zh-CN" altLang="en-US" sz="2400" dirty="0" smtClean="0"/>
              <a:t>网：语义数据时代</a:t>
            </a:r>
            <a:endParaRPr lang="zh-CN" altLang="en-US" sz="2400" dirty="0"/>
          </a:p>
        </p:txBody>
      </p:sp>
      <p:sp>
        <p:nvSpPr>
          <p:cNvPr id="4" name="灯片编号占位符 3"/>
          <p:cNvSpPr>
            <a:spLocks noGrp="1"/>
          </p:cNvSpPr>
          <p:nvPr>
            <p:ph type="sldNum" sz="quarter" idx="12"/>
          </p:nvPr>
        </p:nvSpPr>
        <p:spPr/>
        <p:txBody>
          <a:bodyPr/>
          <a:lstStyle/>
          <a:p>
            <a:fld id="{D57F1E4F-1CFF-5643-939E-02111984F565}" type="slidenum">
              <a:rPr lang="en-US" smtClean="0"/>
              <a:t>30</a:t>
            </a:fld>
            <a:endParaRPr lang="en-US"/>
          </a:p>
        </p:txBody>
      </p:sp>
    </p:spTree>
    <p:extLst>
      <p:ext uri="{BB962C8B-B14F-4D97-AF65-F5344CB8AC3E}">
        <p14:creationId xmlns:p14="http://schemas.microsoft.com/office/powerpoint/2010/main" val="23104643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Web 1.0——Web of Documents</a:t>
            </a:r>
            <a:br>
              <a:rPr lang="en-US" altLang="zh-CN" dirty="0" smtClean="0"/>
            </a:br>
            <a:r>
              <a:rPr lang="zh-CN" altLang="en-US" dirty="0" smtClean="0"/>
              <a:t>网络 </a:t>
            </a:r>
            <a:r>
              <a:rPr lang="en-US" altLang="zh-CN" dirty="0" smtClean="0"/>
              <a:t>1.0——</a:t>
            </a:r>
            <a:r>
              <a:rPr lang="zh-CN" altLang="en-US" dirty="0" smtClean="0"/>
              <a:t>文件网</a:t>
            </a:r>
            <a:endParaRPr lang="zh-CN" altLang="en-US" dirty="0"/>
          </a:p>
        </p:txBody>
      </p:sp>
      <p:sp>
        <p:nvSpPr>
          <p:cNvPr id="3" name="内容占位符 2"/>
          <p:cNvSpPr>
            <a:spLocks noGrp="1"/>
          </p:cNvSpPr>
          <p:nvPr>
            <p:ph idx="1"/>
          </p:nvPr>
        </p:nvSpPr>
        <p:spPr/>
        <p:txBody>
          <a:bodyPr>
            <a:normAutofit/>
          </a:bodyPr>
          <a:lstStyle/>
          <a:p>
            <a:pPr>
              <a:lnSpc>
                <a:spcPct val="150000"/>
              </a:lnSpc>
            </a:pPr>
            <a:r>
              <a:rPr lang="zh-CN" altLang="en-US" sz="2400" dirty="0" smtClean="0"/>
              <a:t>网络资源从信息产生者到信息客户的单向流程</a:t>
            </a:r>
            <a:endParaRPr lang="zh-CN" altLang="en-US" sz="2400" dirty="0"/>
          </a:p>
        </p:txBody>
      </p:sp>
      <p:sp>
        <p:nvSpPr>
          <p:cNvPr id="4" name="灯片编号占位符 3"/>
          <p:cNvSpPr>
            <a:spLocks noGrp="1"/>
          </p:cNvSpPr>
          <p:nvPr>
            <p:ph type="sldNum" sz="quarter" idx="12"/>
          </p:nvPr>
        </p:nvSpPr>
        <p:spPr/>
        <p:txBody>
          <a:bodyPr/>
          <a:lstStyle/>
          <a:p>
            <a:fld id="{D57F1E4F-1CFF-5643-939E-02111984F565}" type="slidenum">
              <a:rPr lang="en-US" smtClean="0"/>
              <a:t>31</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7225" y="3529148"/>
            <a:ext cx="6647769" cy="1677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69755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Web 2.0——Web of Persons</a:t>
            </a:r>
            <a:br>
              <a:rPr lang="en-US" altLang="zh-CN" dirty="0" smtClean="0"/>
            </a:br>
            <a:r>
              <a:rPr lang="zh-CN" altLang="en-US" dirty="0" smtClean="0"/>
              <a:t>网络</a:t>
            </a:r>
            <a:r>
              <a:rPr lang="en-US" altLang="zh-CN" dirty="0" smtClean="0"/>
              <a:t>2.0——</a:t>
            </a:r>
            <a:r>
              <a:rPr lang="zh-CN" altLang="en-US" dirty="0" smtClean="0"/>
              <a:t>人际</a:t>
            </a:r>
            <a:r>
              <a:rPr lang="en-US" altLang="zh-CN" dirty="0" smtClean="0"/>
              <a:t>/</a:t>
            </a:r>
            <a:r>
              <a:rPr lang="zh-CN" altLang="en-US" dirty="0" smtClean="0"/>
              <a:t>社会网</a:t>
            </a:r>
            <a:endParaRPr lang="zh-CN" altLang="en-US" dirty="0"/>
          </a:p>
        </p:txBody>
      </p:sp>
      <p:sp>
        <p:nvSpPr>
          <p:cNvPr id="3" name="内容占位符 2"/>
          <p:cNvSpPr>
            <a:spLocks noGrp="1"/>
          </p:cNvSpPr>
          <p:nvPr>
            <p:ph idx="1"/>
          </p:nvPr>
        </p:nvSpPr>
        <p:spPr/>
        <p:txBody>
          <a:bodyPr>
            <a:normAutofit/>
          </a:bodyPr>
          <a:lstStyle/>
          <a:p>
            <a:pPr>
              <a:lnSpc>
                <a:spcPct val="150000"/>
              </a:lnSpc>
            </a:pPr>
            <a:r>
              <a:rPr lang="zh-CN" altLang="en-US" sz="2400" dirty="0" smtClean="0"/>
              <a:t>所有人既是网络资源的信息产生者又是信息客户</a:t>
            </a:r>
            <a:endParaRPr lang="zh-CN" altLang="en-US" sz="2400" dirty="0"/>
          </a:p>
        </p:txBody>
      </p:sp>
      <p:sp>
        <p:nvSpPr>
          <p:cNvPr id="4" name="灯片编号占位符 3"/>
          <p:cNvSpPr>
            <a:spLocks noGrp="1"/>
          </p:cNvSpPr>
          <p:nvPr>
            <p:ph type="sldNum" sz="quarter" idx="12"/>
          </p:nvPr>
        </p:nvSpPr>
        <p:spPr/>
        <p:txBody>
          <a:bodyPr/>
          <a:lstStyle/>
          <a:p>
            <a:fld id="{D57F1E4F-1CFF-5643-939E-02111984F565}" type="slidenum">
              <a:rPr lang="en-US" smtClean="0"/>
              <a:t>32</a:t>
            </a:fld>
            <a:endParaRPr lang="en-US"/>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5189" y="3146404"/>
            <a:ext cx="5996871" cy="2887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6221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Web 3.0—Web of Data (Semantics)</a:t>
            </a:r>
            <a:br>
              <a:rPr lang="en-US" altLang="zh-CN" dirty="0" smtClean="0"/>
            </a:br>
            <a:r>
              <a:rPr lang="zh-CN" altLang="en-US" dirty="0" smtClean="0"/>
              <a:t>网络</a:t>
            </a:r>
            <a:r>
              <a:rPr lang="en-US" altLang="zh-CN" dirty="0" smtClean="0"/>
              <a:t>3.0——</a:t>
            </a:r>
            <a:r>
              <a:rPr lang="zh-CN" altLang="en-US" dirty="0" smtClean="0"/>
              <a:t>数据网</a:t>
            </a:r>
            <a:endParaRPr lang="zh-CN" altLang="en-US" dirty="0"/>
          </a:p>
        </p:txBody>
      </p:sp>
      <p:sp>
        <p:nvSpPr>
          <p:cNvPr id="3" name="内容占位符 2"/>
          <p:cNvSpPr>
            <a:spLocks noGrp="1"/>
          </p:cNvSpPr>
          <p:nvPr>
            <p:ph idx="1"/>
          </p:nvPr>
        </p:nvSpPr>
        <p:spPr>
          <a:xfrm>
            <a:off x="1103312" y="2052918"/>
            <a:ext cx="9869488" cy="4195481"/>
          </a:xfrm>
        </p:spPr>
        <p:txBody>
          <a:bodyPr>
            <a:normAutofit/>
          </a:bodyPr>
          <a:lstStyle/>
          <a:p>
            <a:pPr>
              <a:lnSpc>
                <a:spcPct val="150000"/>
              </a:lnSpc>
            </a:pPr>
            <a:r>
              <a:rPr lang="zh-CN" altLang="en-US" sz="2400" dirty="0" smtClean="0"/>
              <a:t>智能语义程序介入网络资源流程，更有针对性地发送信息和获得信息</a:t>
            </a:r>
            <a:endParaRPr lang="zh-CN" altLang="en-US" sz="2400" dirty="0"/>
          </a:p>
        </p:txBody>
      </p:sp>
      <p:sp>
        <p:nvSpPr>
          <p:cNvPr id="4" name="灯片编号占位符 3"/>
          <p:cNvSpPr>
            <a:spLocks noGrp="1"/>
          </p:cNvSpPr>
          <p:nvPr>
            <p:ph type="sldNum" sz="quarter" idx="12"/>
          </p:nvPr>
        </p:nvSpPr>
        <p:spPr/>
        <p:txBody>
          <a:bodyPr/>
          <a:lstStyle/>
          <a:p>
            <a:fld id="{D57F1E4F-1CFF-5643-939E-02111984F565}" type="slidenum">
              <a:rPr lang="en-US" smtClean="0"/>
              <a:t>33</a:t>
            </a:fld>
            <a:endParaRPr lang="en-US"/>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0269" y="3040426"/>
            <a:ext cx="6089332" cy="3315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36681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发展历程</a:t>
            </a:r>
            <a:endParaRPr lang="zh-CN" altLang="en-US" dirty="0"/>
          </a:p>
        </p:txBody>
      </p:sp>
      <p:sp>
        <p:nvSpPr>
          <p:cNvPr id="3" name="内容占位符 2"/>
          <p:cNvSpPr>
            <a:spLocks noGrp="1"/>
          </p:cNvSpPr>
          <p:nvPr>
            <p:ph idx="1"/>
          </p:nvPr>
        </p:nvSpPr>
        <p:spPr/>
        <p:txBody>
          <a:bodyPr/>
          <a:lstStyle/>
          <a:p>
            <a:r>
              <a:rPr lang="en-US" altLang="zh-CN" sz="2400" dirty="0"/>
              <a:t>Web1.0</a:t>
            </a:r>
            <a:r>
              <a:rPr lang="zh-CN" altLang="en-US" sz="2400" dirty="0"/>
              <a:t>：浏览和下载</a:t>
            </a:r>
          </a:p>
          <a:p>
            <a:pPr lvl="1"/>
            <a:r>
              <a:rPr lang="zh-CN" altLang="en-US" dirty="0"/>
              <a:t>传统媒体的网络化</a:t>
            </a:r>
          </a:p>
          <a:p>
            <a:pPr lvl="1"/>
            <a:r>
              <a:rPr lang="zh-CN" altLang="en-US" dirty="0"/>
              <a:t>单向发布信息</a:t>
            </a:r>
          </a:p>
          <a:p>
            <a:r>
              <a:rPr lang="en-US" altLang="zh-CN" sz="2400" dirty="0"/>
              <a:t>Web2.0</a:t>
            </a:r>
            <a:r>
              <a:rPr lang="zh-CN" altLang="en-US" sz="2400" dirty="0"/>
              <a:t>：参与和互动</a:t>
            </a:r>
          </a:p>
          <a:p>
            <a:pPr lvl="1"/>
            <a:r>
              <a:rPr lang="zh-CN" altLang="en-US" dirty="0"/>
              <a:t>网站与人的关系：用户的参与性，以用户为中心</a:t>
            </a:r>
          </a:p>
          <a:p>
            <a:pPr lvl="1"/>
            <a:r>
              <a:rPr lang="zh-CN" altLang="en-US" dirty="0"/>
              <a:t>自由地接受信息和共享知识</a:t>
            </a:r>
          </a:p>
          <a:p>
            <a:r>
              <a:rPr lang="en-US" altLang="zh-CN" sz="2400" dirty="0"/>
              <a:t>Web3.0</a:t>
            </a:r>
            <a:r>
              <a:rPr lang="zh-CN" altLang="en-US" sz="2400" dirty="0"/>
              <a:t>：个性和智能</a:t>
            </a:r>
          </a:p>
          <a:p>
            <a:pPr lvl="1"/>
            <a:r>
              <a:rPr lang="zh-CN" altLang="en-US" dirty="0"/>
              <a:t>网站与网站的关系：用户的依赖性</a:t>
            </a:r>
          </a:p>
          <a:p>
            <a:pPr lvl="1"/>
            <a:r>
              <a:rPr lang="zh-CN" altLang="en-US" dirty="0"/>
              <a:t>机器要思考了：直接提供基于特定需求或任务的解决方案或信息服务</a:t>
            </a:r>
          </a:p>
          <a:p>
            <a:endParaRPr lang="zh-CN" altLang="en-US" dirty="0"/>
          </a:p>
        </p:txBody>
      </p:sp>
      <p:sp>
        <p:nvSpPr>
          <p:cNvPr id="4" name="灯片编号占位符 3"/>
          <p:cNvSpPr>
            <a:spLocks noGrp="1"/>
          </p:cNvSpPr>
          <p:nvPr>
            <p:ph type="sldNum" sz="quarter" idx="12"/>
          </p:nvPr>
        </p:nvSpPr>
        <p:spPr/>
        <p:txBody>
          <a:bodyPr/>
          <a:lstStyle/>
          <a:p>
            <a:fld id="{D57F1E4F-1CFF-5643-939E-02111984F565}" type="slidenum">
              <a:rPr lang="en-US" smtClean="0"/>
              <a:t>34</a:t>
            </a:fld>
            <a:endParaRPr lang="en-US"/>
          </a:p>
        </p:txBody>
      </p:sp>
    </p:spTree>
    <p:extLst>
      <p:ext uri="{BB962C8B-B14F-4D97-AF65-F5344CB8AC3E}">
        <p14:creationId xmlns:p14="http://schemas.microsoft.com/office/powerpoint/2010/main" val="2502961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网络发展整体观</a:t>
            </a:r>
            <a:endParaRPr lang="zh-CN" altLang="en-US" dirty="0"/>
          </a:p>
        </p:txBody>
      </p:sp>
      <p:sp>
        <p:nvSpPr>
          <p:cNvPr id="4" name="灯片编号占位符 3"/>
          <p:cNvSpPr>
            <a:spLocks noGrp="1"/>
          </p:cNvSpPr>
          <p:nvPr>
            <p:ph type="sldNum" sz="quarter" idx="12"/>
          </p:nvPr>
        </p:nvSpPr>
        <p:spPr/>
        <p:txBody>
          <a:bodyPr/>
          <a:lstStyle/>
          <a:p>
            <a:fld id="{D57F1E4F-1CFF-5643-939E-02111984F565}" type="slidenum">
              <a:rPr lang="en-US" smtClean="0"/>
              <a:t>35</a:t>
            </a:fld>
            <a:endParaRPr lang="en-US"/>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3405" y="1209494"/>
            <a:ext cx="9144000" cy="546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35478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万维网的问题</a:t>
            </a:r>
            <a:endParaRPr lang="zh-CN" altLang="en-US" dirty="0"/>
          </a:p>
        </p:txBody>
      </p:sp>
      <p:sp>
        <p:nvSpPr>
          <p:cNvPr id="3" name="内容占位符 2"/>
          <p:cNvSpPr>
            <a:spLocks noGrp="1"/>
          </p:cNvSpPr>
          <p:nvPr>
            <p:ph idx="1"/>
          </p:nvPr>
        </p:nvSpPr>
        <p:spPr>
          <a:xfrm>
            <a:off x="1103312" y="1619794"/>
            <a:ext cx="9320848" cy="4628605"/>
          </a:xfrm>
        </p:spPr>
        <p:txBody>
          <a:bodyPr>
            <a:normAutofit/>
          </a:bodyPr>
          <a:lstStyle/>
          <a:p>
            <a:pPr>
              <a:lnSpc>
                <a:spcPct val="150000"/>
              </a:lnSpc>
            </a:pPr>
            <a:r>
              <a:rPr lang="zh-CN" altLang="en-US" sz="2400" dirty="0"/>
              <a:t>现有的万维网上的信息主要是设计给具有自然语言理解能力的人来阅读的，这就使得利用计算机不能很有效地来自动处理万维网上的信息。</a:t>
            </a:r>
          </a:p>
          <a:p>
            <a:pPr>
              <a:lnSpc>
                <a:spcPct val="150000"/>
              </a:lnSpc>
            </a:pPr>
            <a:r>
              <a:rPr lang="zh-CN" altLang="en-US" sz="2400" dirty="0"/>
              <a:t>现有计算机科学以及人工智能的研究，特别是自然语言的理解和处理能力的研究表明，人类在这方面的研究仍处于初级阶段。 </a:t>
            </a:r>
          </a:p>
          <a:p>
            <a:pPr>
              <a:lnSpc>
                <a:spcPct val="150000"/>
              </a:lnSpc>
            </a:pPr>
            <a:r>
              <a:rPr lang="zh-CN" altLang="en-US" sz="2400" dirty="0"/>
              <a:t>万维网上的信息在急剧地增长，这可以从现有的搜索引擎所能提供的信息量及其信息质量的问题上清楚看出来。</a:t>
            </a:r>
          </a:p>
        </p:txBody>
      </p:sp>
      <p:sp>
        <p:nvSpPr>
          <p:cNvPr id="4" name="灯片编号占位符 3"/>
          <p:cNvSpPr>
            <a:spLocks noGrp="1"/>
          </p:cNvSpPr>
          <p:nvPr>
            <p:ph type="sldNum" sz="quarter" idx="12"/>
          </p:nvPr>
        </p:nvSpPr>
        <p:spPr/>
        <p:txBody>
          <a:bodyPr/>
          <a:lstStyle/>
          <a:p>
            <a:fld id="{D57F1E4F-1CFF-5643-939E-02111984F565}" type="slidenum">
              <a:rPr lang="en-US" smtClean="0"/>
              <a:t>36</a:t>
            </a:fld>
            <a:endParaRPr lang="en-US"/>
          </a:p>
        </p:txBody>
      </p:sp>
    </p:spTree>
    <p:extLst>
      <p:ext uri="{BB962C8B-B14F-4D97-AF65-F5344CB8AC3E}">
        <p14:creationId xmlns:p14="http://schemas.microsoft.com/office/powerpoint/2010/main" val="4428832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症结所在</a:t>
            </a:r>
            <a:endParaRPr lang="zh-CN" altLang="en-US" dirty="0"/>
          </a:p>
        </p:txBody>
      </p:sp>
      <p:sp>
        <p:nvSpPr>
          <p:cNvPr id="3" name="内容占位符 2"/>
          <p:cNvSpPr>
            <a:spLocks noGrp="1"/>
          </p:cNvSpPr>
          <p:nvPr>
            <p:ph idx="1"/>
          </p:nvPr>
        </p:nvSpPr>
        <p:spPr/>
        <p:txBody>
          <a:bodyPr>
            <a:normAutofit/>
          </a:bodyPr>
          <a:lstStyle/>
          <a:p>
            <a:pPr>
              <a:lnSpc>
                <a:spcPct val="150000"/>
              </a:lnSpc>
            </a:pPr>
            <a:r>
              <a:rPr lang="zh-CN" altLang="en-US" sz="2400" dirty="0"/>
              <a:t>词匹配而不是语义匹配 </a:t>
            </a:r>
          </a:p>
          <a:p>
            <a:pPr>
              <a:lnSpc>
                <a:spcPct val="150000"/>
              </a:lnSpc>
            </a:pPr>
            <a:r>
              <a:rPr lang="zh-CN" altLang="en-US" sz="2400" dirty="0"/>
              <a:t>简单的关键词关系而不是准确的概念关系</a:t>
            </a:r>
          </a:p>
          <a:p>
            <a:pPr>
              <a:lnSpc>
                <a:spcPct val="150000"/>
              </a:lnSpc>
            </a:pPr>
            <a:r>
              <a:rPr lang="zh-CN" altLang="en-US" sz="2400" dirty="0"/>
              <a:t>断词问题 </a:t>
            </a:r>
          </a:p>
        </p:txBody>
      </p:sp>
      <p:sp>
        <p:nvSpPr>
          <p:cNvPr id="4" name="灯片编号占位符 3"/>
          <p:cNvSpPr>
            <a:spLocks noGrp="1"/>
          </p:cNvSpPr>
          <p:nvPr>
            <p:ph type="sldNum" sz="quarter" idx="12"/>
          </p:nvPr>
        </p:nvSpPr>
        <p:spPr/>
        <p:txBody>
          <a:bodyPr/>
          <a:lstStyle/>
          <a:p>
            <a:fld id="{D57F1E4F-1CFF-5643-939E-02111984F565}" type="slidenum">
              <a:rPr lang="en-US" smtClean="0"/>
              <a:t>37</a:t>
            </a:fld>
            <a:endParaRPr lang="en-US"/>
          </a:p>
        </p:txBody>
      </p:sp>
    </p:spTree>
    <p:extLst>
      <p:ext uri="{BB962C8B-B14F-4D97-AF65-F5344CB8AC3E}">
        <p14:creationId xmlns:p14="http://schemas.microsoft.com/office/powerpoint/2010/main" val="38146518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语义网</a:t>
            </a:r>
            <a:endParaRPr lang="zh-CN" altLang="en-US" dirty="0"/>
          </a:p>
        </p:txBody>
      </p:sp>
      <p:sp>
        <p:nvSpPr>
          <p:cNvPr id="3" name="内容占位符 2"/>
          <p:cNvSpPr>
            <a:spLocks noGrp="1"/>
          </p:cNvSpPr>
          <p:nvPr>
            <p:ph idx="1"/>
          </p:nvPr>
        </p:nvSpPr>
        <p:spPr/>
        <p:txBody>
          <a:bodyPr/>
          <a:lstStyle/>
          <a:p>
            <a:pPr>
              <a:lnSpc>
                <a:spcPct val="150000"/>
              </a:lnSpc>
            </a:pPr>
            <a:r>
              <a:rPr lang="zh-CN" altLang="en-US" sz="2400" dirty="0"/>
              <a:t>语义网是一种能理解人类语言的智能网络，在这样的网络中，信息都被赋予了明确的含义，机器能够自动地处理和集成网上可用的信息。</a:t>
            </a:r>
          </a:p>
          <a:p>
            <a:pPr lvl="1">
              <a:lnSpc>
                <a:spcPct val="150000"/>
              </a:lnSpc>
            </a:pPr>
            <a:r>
              <a:rPr lang="zh-CN" altLang="en-US" sz="2000" dirty="0"/>
              <a:t>语义网是速度更快、搜索更加便捷的下一代互联网</a:t>
            </a:r>
          </a:p>
          <a:p>
            <a:pPr lvl="1">
              <a:lnSpc>
                <a:spcPct val="150000"/>
              </a:lnSpc>
            </a:pPr>
            <a:r>
              <a:rPr lang="zh-CN" altLang="en-US" sz="2000" dirty="0"/>
              <a:t>语义网是智能的</a:t>
            </a:r>
            <a:r>
              <a:rPr lang="zh-CN" altLang="en-US" sz="2000" dirty="0" smtClean="0"/>
              <a:t>互联网</a:t>
            </a:r>
            <a:endParaRPr lang="zh-CN" altLang="en-US" sz="2000" dirty="0"/>
          </a:p>
        </p:txBody>
      </p:sp>
      <p:sp>
        <p:nvSpPr>
          <p:cNvPr id="4" name="灯片编号占位符 3"/>
          <p:cNvSpPr>
            <a:spLocks noGrp="1"/>
          </p:cNvSpPr>
          <p:nvPr>
            <p:ph type="sldNum" sz="quarter" idx="12"/>
          </p:nvPr>
        </p:nvSpPr>
        <p:spPr/>
        <p:txBody>
          <a:bodyPr/>
          <a:lstStyle/>
          <a:p>
            <a:fld id="{D57F1E4F-1CFF-5643-939E-02111984F565}" type="slidenum">
              <a:rPr lang="en-US" smtClean="0"/>
              <a:t>38</a:t>
            </a:fld>
            <a:endParaRPr lang="en-US"/>
          </a:p>
        </p:txBody>
      </p:sp>
    </p:spTree>
    <p:extLst>
      <p:ext uri="{BB962C8B-B14F-4D97-AF65-F5344CB8AC3E}">
        <p14:creationId xmlns:p14="http://schemas.microsoft.com/office/powerpoint/2010/main" val="38523418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D57F1E4F-1CFF-5643-939E-02111984F565}" type="slidenum">
              <a:rPr lang="en-US" smtClean="0"/>
              <a:t>39</a:t>
            </a:fld>
            <a:endParaRPr lang="en-US"/>
          </a:p>
        </p:txBody>
      </p:sp>
      <p:pic>
        <p:nvPicPr>
          <p:cNvPr id="5" name="Picture 3">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330" y="208098"/>
            <a:ext cx="10176329" cy="6425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56593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定义</a:t>
            </a:r>
            <a:r>
              <a:rPr lang="en-US" altLang="zh-CN" dirty="0" smtClean="0"/>
              <a:t>——WIKIPEDIA</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400" dirty="0"/>
              <a:t>An </a:t>
            </a:r>
            <a:r>
              <a:rPr lang="en-US" altLang="zh-CN" sz="2400" b="1" dirty="0"/>
              <a:t>I</a:t>
            </a:r>
            <a:r>
              <a:rPr lang="en-US" altLang="zh-CN" sz="2400" b="1" dirty="0" smtClean="0"/>
              <a:t>nstitutional </a:t>
            </a:r>
            <a:r>
              <a:rPr lang="en-US" altLang="zh-CN" sz="2400" b="1" dirty="0"/>
              <a:t>R</a:t>
            </a:r>
            <a:r>
              <a:rPr lang="en-US" altLang="zh-CN" sz="2400" b="1" dirty="0" smtClean="0"/>
              <a:t>epository</a:t>
            </a:r>
            <a:r>
              <a:rPr lang="en-US" altLang="zh-CN" sz="2400" dirty="0"/>
              <a:t> is an online locus </a:t>
            </a:r>
            <a:endParaRPr lang="en-US" altLang="zh-CN" sz="2400" dirty="0" smtClean="0"/>
          </a:p>
          <a:p>
            <a:pPr marL="0" indent="0">
              <a:buNone/>
            </a:pPr>
            <a:r>
              <a:rPr lang="en-US" altLang="zh-CN" sz="2400" dirty="0" smtClean="0"/>
              <a:t>for </a:t>
            </a:r>
            <a:r>
              <a:rPr lang="en-US" altLang="zh-CN" sz="2400" dirty="0"/>
              <a:t>collecting, preserving, and </a:t>
            </a:r>
            <a:r>
              <a:rPr lang="en-US" altLang="zh-CN" sz="2400" dirty="0" smtClean="0"/>
              <a:t>disseminating</a:t>
            </a:r>
          </a:p>
          <a:p>
            <a:pPr marL="0" indent="0">
              <a:buNone/>
            </a:pPr>
            <a:r>
              <a:rPr lang="en-US" altLang="zh-CN" sz="2400" dirty="0" smtClean="0"/>
              <a:t> </a:t>
            </a:r>
            <a:r>
              <a:rPr lang="en-US" altLang="zh-CN" sz="2400" dirty="0"/>
              <a:t>- in digital form - the intellectual output of an institution, </a:t>
            </a:r>
            <a:endParaRPr lang="en-US" altLang="zh-CN" sz="2400" dirty="0" smtClean="0"/>
          </a:p>
          <a:p>
            <a:pPr marL="0" indent="0">
              <a:buNone/>
            </a:pPr>
            <a:r>
              <a:rPr lang="en-US" altLang="zh-CN" sz="2400" dirty="0" smtClean="0"/>
              <a:t>Particularly </a:t>
            </a:r>
            <a:r>
              <a:rPr lang="en-US" altLang="zh-CN" sz="2400" dirty="0"/>
              <a:t>a research institution</a:t>
            </a:r>
            <a:r>
              <a:rPr lang="en-US" altLang="zh-CN" sz="2400" dirty="0" smtClean="0"/>
              <a:t>.</a:t>
            </a:r>
          </a:p>
          <a:p>
            <a:pPr marL="0" indent="0">
              <a:lnSpc>
                <a:spcPct val="150000"/>
              </a:lnSpc>
              <a:buNone/>
            </a:pPr>
            <a:r>
              <a:rPr lang="zh-CN" altLang="en-US" sz="2400" dirty="0" smtClean="0"/>
              <a:t>机构知识库是一个收集、保存和传播某个机构（尤其是研究机构）的数字化知识产出的在线地点</a:t>
            </a:r>
            <a:endParaRPr lang="en-US" altLang="zh-CN" sz="2400" dirty="0" smtClean="0"/>
          </a:p>
          <a:p>
            <a:pPr marL="0" indent="0">
              <a:lnSpc>
                <a:spcPct val="150000"/>
              </a:lnSpc>
              <a:buNone/>
            </a:pPr>
            <a:r>
              <a:rPr lang="en-US" altLang="zh-CN" sz="2400" dirty="0">
                <a:hlinkClick r:id="rId2"/>
              </a:rPr>
              <a:t>http://en.wikipedia.org/wiki/Institutional_repository</a:t>
            </a:r>
            <a:endParaRPr lang="zh-CN" altLang="en-US" sz="2400" dirty="0"/>
          </a:p>
        </p:txBody>
      </p:sp>
      <p:sp>
        <p:nvSpPr>
          <p:cNvPr id="4" name="灯片编号占位符 3"/>
          <p:cNvSpPr>
            <a:spLocks noGrp="1"/>
          </p:cNvSpPr>
          <p:nvPr>
            <p:ph type="sldNum" sz="quarter" idx="12"/>
          </p:nvPr>
        </p:nvSpPr>
        <p:spPr/>
        <p:txBody>
          <a:bodyPr/>
          <a:lstStyle/>
          <a:p>
            <a:fld id="{D57F1E4F-1CFF-5643-939E-02111984F565}" type="slidenum">
              <a:rPr lang="en-US" smtClean="0"/>
              <a:t>4</a:t>
            </a:fld>
            <a:endParaRPr lang="en-US"/>
          </a:p>
        </p:txBody>
      </p:sp>
    </p:spTree>
    <p:extLst>
      <p:ext uri="{BB962C8B-B14F-4D97-AF65-F5344CB8AC3E}">
        <p14:creationId xmlns:p14="http://schemas.microsoft.com/office/powerpoint/2010/main" val="29593035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D57F1E4F-1CFF-5643-939E-02111984F565}" type="slidenum">
              <a:rPr lang="en-US" smtClean="0"/>
              <a:t>40</a:t>
            </a:fld>
            <a:endParaRPr lang="en-US"/>
          </a:p>
        </p:txBody>
      </p:sp>
      <p:pic>
        <p:nvPicPr>
          <p:cNvPr id="5" name="Picture 3">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0378" y="260350"/>
            <a:ext cx="6302194" cy="6349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88338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D57F1E4F-1CFF-5643-939E-02111984F565}" type="slidenum">
              <a:rPr lang="en-US" smtClean="0"/>
              <a:t>41</a:t>
            </a:fld>
            <a:endParaRPr 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9975" y="130630"/>
            <a:ext cx="4725815" cy="6518366"/>
          </a:xfrm>
          <a:prstGeom prst="rect">
            <a:avLst/>
          </a:prstGeom>
        </p:spPr>
      </p:pic>
    </p:spTree>
    <p:extLst>
      <p:ext uri="{BB962C8B-B14F-4D97-AF65-F5344CB8AC3E}">
        <p14:creationId xmlns:p14="http://schemas.microsoft.com/office/powerpoint/2010/main" val="182704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dirty="0" smtClean="0"/>
              <a:t>感谢</a:t>
            </a:r>
            <a:endParaRPr lang="zh-CN" altLang="en-US" dirty="0"/>
          </a:p>
        </p:txBody>
      </p:sp>
      <p:sp>
        <p:nvSpPr>
          <p:cNvPr id="3" name="Subtitle 2"/>
          <p:cNvSpPr>
            <a:spLocks noGrp="1"/>
          </p:cNvSpPr>
          <p:nvPr>
            <p:ph type="subTitle" idx="1"/>
          </p:nvPr>
        </p:nvSpPr>
        <p:spPr>
          <a:xfrm>
            <a:off x="1154955" y="4777379"/>
            <a:ext cx="8825658" cy="1309911"/>
          </a:xfrm>
        </p:spPr>
        <p:txBody>
          <a:bodyPr/>
          <a:lstStyle/>
          <a:p>
            <a:r>
              <a:rPr lang="zh-CN" altLang="en-US" dirty="0" smtClean="0"/>
              <a:t>武帅  高级产品经理</a:t>
            </a:r>
            <a:endParaRPr lang="en-US" altLang="zh-CN" dirty="0" smtClean="0"/>
          </a:p>
          <a:p>
            <a:r>
              <a:rPr lang="en-US" altLang="zh-CN" dirty="0" smtClean="0"/>
              <a:t>2012</a:t>
            </a:r>
            <a:r>
              <a:rPr lang="zh-CN" altLang="en-US" dirty="0" smtClean="0"/>
              <a:t>年</a:t>
            </a:r>
            <a:r>
              <a:rPr lang="en-US" altLang="zh-CN" dirty="0" smtClean="0"/>
              <a:t>9</a:t>
            </a:r>
            <a:r>
              <a:rPr lang="zh-CN" altLang="en-US" dirty="0" smtClean="0"/>
              <a:t>月</a:t>
            </a:r>
            <a:r>
              <a:rPr lang="en-US" altLang="zh-CN" dirty="0" smtClean="0"/>
              <a:t>13</a:t>
            </a:r>
            <a:r>
              <a:rPr lang="zh-CN" altLang="en-US" dirty="0" smtClean="0"/>
              <a:t>日</a:t>
            </a:r>
            <a:endParaRPr lang="zh-CN" alt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42</a:t>
            </a:fld>
            <a:endParaRPr lang="en-US"/>
          </a:p>
        </p:txBody>
      </p:sp>
    </p:spTree>
    <p:extLst>
      <p:ext uri="{BB962C8B-B14F-4D97-AF65-F5344CB8AC3E}">
        <p14:creationId xmlns:p14="http://schemas.microsoft.com/office/powerpoint/2010/main" val="3544732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定义</a:t>
            </a:r>
            <a:r>
              <a:rPr lang="en-US" altLang="zh-CN" dirty="0" smtClean="0"/>
              <a:t>——Crow, R.(2002)*</a:t>
            </a:r>
            <a:endParaRPr lang="zh-CN" altLang="en-US" dirty="0"/>
          </a:p>
        </p:txBody>
      </p:sp>
      <p:sp>
        <p:nvSpPr>
          <p:cNvPr id="3" name="内容占位符 2"/>
          <p:cNvSpPr>
            <a:spLocks noGrp="1"/>
          </p:cNvSpPr>
          <p:nvPr>
            <p:ph idx="1"/>
          </p:nvPr>
        </p:nvSpPr>
        <p:spPr>
          <a:xfrm>
            <a:off x="1129438" y="1530404"/>
            <a:ext cx="8946541" cy="5053276"/>
          </a:xfrm>
        </p:spPr>
        <p:txBody>
          <a:bodyPr>
            <a:normAutofit/>
          </a:bodyPr>
          <a:lstStyle/>
          <a:p>
            <a:pPr marL="0" indent="0">
              <a:lnSpc>
                <a:spcPct val="150000"/>
              </a:lnSpc>
              <a:buNone/>
            </a:pPr>
            <a:r>
              <a:rPr lang="en-US" altLang="zh-CN" sz="2400" dirty="0" smtClean="0"/>
              <a:t>SPARC**</a:t>
            </a:r>
            <a:r>
              <a:rPr lang="zh-CN" altLang="en-US" sz="2400" dirty="0" smtClean="0"/>
              <a:t>高级顾问、机构知识库权威专家</a:t>
            </a:r>
            <a:r>
              <a:rPr lang="en-US" altLang="zh-CN" sz="2400" dirty="0" smtClean="0"/>
              <a:t>Crow, R.</a:t>
            </a:r>
            <a:r>
              <a:rPr lang="zh-CN" altLang="en-US" sz="2400" dirty="0" smtClean="0"/>
              <a:t>认为：</a:t>
            </a:r>
            <a:endParaRPr lang="en-US" altLang="zh-CN" sz="2400" dirty="0" smtClean="0"/>
          </a:p>
          <a:p>
            <a:pPr>
              <a:lnSpc>
                <a:spcPct val="150000"/>
              </a:lnSpc>
            </a:pPr>
            <a:r>
              <a:rPr lang="zh-CN" altLang="en-US" sz="2400" dirty="0" smtClean="0"/>
              <a:t>机构知识库是学术机构为捕获并保存机构的智力成果而建立的数字资源仓库。</a:t>
            </a:r>
            <a:endParaRPr lang="en-US" altLang="zh-CN" sz="2400" dirty="0" smtClean="0"/>
          </a:p>
          <a:p>
            <a:pPr>
              <a:lnSpc>
                <a:spcPct val="150000"/>
              </a:lnSpc>
            </a:pPr>
            <a:r>
              <a:rPr lang="zh-CN" altLang="en-US" sz="2400" dirty="0"/>
              <a:t>两</a:t>
            </a:r>
            <a:r>
              <a:rPr lang="zh-CN" altLang="en-US" sz="2400" dirty="0" smtClean="0"/>
              <a:t>个重要使命：一是克服现有学术交流模式的弊端，实现研究成果的开放存取；二是长期保存机构的研究成果，并借此体现机构的学术声望、学术水平和社会价值</a:t>
            </a:r>
            <a:endParaRPr lang="en-US" altLang="zh-CN" sz="2400" dirty="0" smtClean="0"/>
          </a:p>
          <a:p>
            <a:pPr marL="0" indent="0">
              <a:buNone/>
            </a:pPr>
            <a:r>
              <a:rPr lang="en-US" altLang="zh-CN" dirty="0" smtClean="0"/>
              <a:t>*The case for institutional repositories: A SPARC Position Paper. SPAR, Washington, DC (2002) 37.</a:t>
            </a:r>
          </a:p>
          <a:p>
            <a:pPr marL="0" indent="0">
              <a:buNone/>
            </a:pPr>
            <a:r>
              <a:rPr lang="en-US" altLang="zh-CN" dirty="0" smtClean="0"/>
              <a:t>**SPARC</a:t>
            </a:r>
            <a:r>
              <a:rPr lang="zh-CN" altLang="en-US" dirty="0" smtClean="0"/>
              <a:t>：学术出版和学术资源联盟</a:t>
            </a:r>
            <a:endParaRPr lang="en-US" altLang="zh-CN" dirty="0" smtClean="0"/>
          </a:p>
        </p:txBody>
      </p:sp>
      <p:sp>
        <p:nvSpPr>
          <p:cNvPr id="4" name="灯片编号占位符 3"/>
          <p:cNvSpPr>
            <a:spLocks noGrp="1"/>
          </p:cNvSpPr>
          <p:nvPr>
            <p:ph type="sldNum" sz="quarter" idx="12"/>
          </p:nvPr>
        </p:nvSpPr>
        <p:spPr/>
        <p:txBody>
          <a:bodyPr/>
          <a:lstStyle/>
          <a:p>
            <a:fld id="{D57F1E4F-1CFF-5643-939E-02111984F565}" type="slidenum">
              <a:rPr lang="en-US" smtClean="0"/>
              <a:t>5</a:t>
            </a:fld>
            <a:endParaRPr lang="en-US"/>
          </a:p>
        </p:txBody>
      </p:sp>
    </p:spTree>
    <p:extLst>
      <p:ext uri="{BB962C8B-B14F-4D97-AF65-F5344CB8AC3E}">
        <p14:creationId xmlns:p14="http://schemas.microsoft.com/office/powerpoint/2010/main" val="31462759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定义</a:t>
            </a:r>
            <a:r>
              <a:rPr lang="en-US" altLang="zh-CN" dirty="0" smtClean="0"/>
              <a:t>——Lynch, C.A.(2003)*</a:t>
            </a:r>
            <a:endParaRPr lang="zh-CN" altLang="en-US" dirty="0"/>
          </a:p>
        </p:txBody>
      </p:sp>
      <p:sp>
        <p:nvSpPr>
          <p:cNvPr id="3" name="内容占位符 2"/>
          <p:cNvSpPr>
            <a:spLocks noGrp="1"/>
          </p:cNvSpPr>
          <p:nvPr>
            <p:ph idx="1"/>
          </p:nvPr>
        </p:nvSpPr>
        <p:spPr/>
        <p:txBody>
          <a:bodyPr>
            <a:normAutofit lnSpcReduction="10000"/>
          </a:bodyPr>
          <a:lstStyle/>
          <a:p>
            <a:pPr marL="0" indent="0">
              <a:lnSpc>
                <a:spcPct val="150000"/>
              </a:lnSpc>
              <a:buNone/>
            </a:pPr>
            <a:r>
              <a:rPr lang="zh-CN" altLang="en-US" sz="2400" dirty="0" smtClean="0"/>
              <a:t>美国网络信息联合会（</a:t>
            </a:r>
            <a:r>
              <a:rPr lang="en-US" altLang="zh-CN" sz="2400" dirty="0" smtClean="0"/>
              <a:t>CNI</a:t>
            </a:r>
            <a:r>
              <a:rPr lang="zh-CN" altLang="en-US" sz="2400" dirty="0" smtClean="0"/>
              <a:t>）执行董事</a:t>
            </a:r>
            <a:r>
              <a:rPr lang="en-US" altLang="zh-CN" sz="2400" dirty="0" smtClean="0"/>
              <a:t>Lynch, C.A.</a:t>
            </a:r>
            <a:r>
              <a:rPr lang="zh-CN" altLang="en-US" sz="2400" dirty="0" smtClean="0"/>
              <a:t>认为</a:t>
            </a:r>
            <a:r>
              <a:rPr lang="en-US" altLang="zh-CN" sz="2400" dirty="0" smtClean="0"/>
              <a:t>:</a:t>
            </a:r>
          </a:p>
          <a:p>
            <a:pPr>
              <a:lnSpc>
                <a:spcPct val="150000"/>
              </a:lnSpc>
            </a:pPr>
            <a:r>
              <a:rPr lang="zh-CN" altLang="en-US" sz="2400" dirty="0" smtClean="0"/>
              <a:t>一个大学的机构知识库是学校为师生提供的一套服务系统，用于管理和发布由其所产生的数字化资料。</a:t>
            </a:r>
            <a:endParaRPr lang="en-US" altLang="zh-CN" sz="2400" dirty="0" smtClean="0"/>
          </a:p>
          <a:p>
            <a:pPr>
              <a:lnSpc>
                <a:spcPct val="150000"/>
              </a:lnSpc>
            </a:pPr>
            <a:r>
              <a:rPr lang="zh-CN" altLang="en-US" sz="2400" dirty="0" smtClean="0"/>
              <a:t>作为学术出版的一种补充，机构知识库能够促进更加广泛的学术交流，如传播“灰色文献”</a:t>
            </a:r>
            <a:r>
              <a:rPr lang="en-US" altLang="zh-CN" sz="2400" dirty="0" smtClean="0"/>
              <a:t>——</a:t>
            </a:r>
            <a:r>
              <a:rPr lang="zh-CN" altLang="en-US" sz="2400" dirty="0" smtClean="0"/>
              <a:t>被传统的出版商所忽略的一些资料。</a:t>
            </a:r>
            <a:endParaRPr lang="en-US" altLang="zh-CN" sz="2400" dirty="0" smtClean="0"/>
          </a:p>
          <a:p>
            <a:pPr marL="0" indent="0">
              <a:buNone/>
            </a:pPr>
            <a:r>
              <a:rPr lang="en-US" altLang="zh-CN" dirty="0" smtClean="0"/>
              <a:t>*Institutional Repositories: Essential Infrastructure for Scholarship in the Digital Age. ARL Bimonthly Report (2003) 1-7.</a:t>
            </a:r>
          </a:p>
        </p:txBody>
      </p:sp>
      <p:sp>
        <p:nvSpPr>
          <p:cNvPr id="4" name="灯片编号占位符 3"/>
          <p:cNvSpPr>
            <a:spLocks noGrp="1"/>
          </p:cNvSpPr>
          <p:nvPr>
            <p:ph type="sldNum" sz="quarter" idx="12"/>
          </p:nvPr>
        </p:nvSpPr>
        <p:spPr/>
        <p:txBody>
          <a:bodyPr/>
          <a:lstStyle/>
          <a:p>
            <a:fld id="{D57F1E4F-1CFF-5643-939E-02111984F565}" type="slidenum">
              <a:rPr lang="en-US" smtClean="0"/>
              <a:t>6</a:t>
            </a:fld>
            <a:endParaRPr lang="en-US"/>
          </a:p>
        </p:txBody>
      </p:sp>
    </p:spTree>
    <p:extLst>
      <p:ext uri="{BB962C8B-B14F-4D97-AF65-F5344CB8AC3E}">
        <p14:creationId xmlns:p14="http://schemas.microsoft.com/office/powerpoint/2010/main" val="32485955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意义</a:t>
            </a:r>
            <a:r>
              <a:rPr lang="en-US" altLang="zh-CN" dirty="0" smtClean="0"/>
              <a:t>——</a:t>
            </a:r>
            <a:r>
              <a:rPr lang="zh-CN" altLang="en-US" dirty="0" smtClean="0"/>
              <a:t>机构</a:t>
            </a:r>
            <a:endParaRPr lang="zh-CN" altLang="en-US" dirty="0"/>
          </a:p>
        </p:txBody>
      </p:sp>
      <p:sp>
        <p:nvSpPr>
          <p:cNvPr id="3" name="内容占位符 2"/>
          <p:cNvSpPr>
            <a:spLocks noGrp="1"/>
          </p:cNvSpPr>
          <p:nvPr>
            <p:ph idx="1"/>
          </p:nvPr>
        </p:nvSpPr>
        <p:spPr>
          <a:xfrm>
            <a:off x="1103312" y="1528354"/>
            <a:ext cx="10013179" cy="4924697"/>
          </a:xfrm>
        </p:spPr>
        <p:txBody>
          <a:bodyPr>
            <a:normAutofit/>
          </a:bodyPr>
          <a:lstStyle/>
          <a:p>
            <a:pPr>
              <a:lnSpc>
                <a:spcPct val="150000"/>
              </a:lnSpc>
            </a:pPr>
            <a:r>
              <a:rPr lang="zh-CN" altLang="en-US" sz="2400" dirty="0"/>
              <a:t>对机构内学术产品进行全面长期地集中管理和</a:t>
            </a:r>
            <a:r>
              <a:rPr lang="zh-CN" altLang="en-US" sz="2400" dirty="0" smtClean="0"/>
              <a:t>保存</a:t>
            </a:r>
            <a:endParaRPr lang="zh-CN" altLang="en-US" sz="2400" dirty="0"/>
          </a:p>
          <a:p>
            <a:pPr>
              <a:lnSpc>
                <a:spcPct val="150000"/>
              </a:lnSpc>
            </a:pPr>
            <a:r>
              <a:rPr lang="zh-CN" altLang="en-US" sz="2400" dirty="0" smtClean="0"/>
              <a:t>促进</a:t>
            </a:r>
            <a:r>
              <a:rPr lang="zh-CN" altLang="en-US" sz="2400" dirty="0"/>
              <a:t>学术活动的交流与沟通，提高科学研究效率及科研成果的应用效率，促进学术机构教学、科研水平的提升。</a:t>
            </a:r>
          </a:p>
          <a:p>
            <a:pPr>
              <a:lnSpc>
                <a:spcPct val="150000"/>
              </a:lnSpc>
            </a:pPr>
            <a:r>
              <a:rPr lang="zh-CN" altLang="en-US" sz="2400" dirty="0" smtClean="0"/>
              <a:t>分析</a:t>
            </a:r>
            <a:r>
              <a:rPr lang="zh-CN" altLang="en-US" sz="2400" dirty="0"/>
              <a:t>和评价机构的研究方向、过程、趋势和结果，实现对科研人员的科研业绩管理，便于学校从宏观上把握和管理教学研究活动，了解各成员的研究方向及重点，为相互沟通、取长补短等提供便利</a:t>
            </a:r>
            <a:r>
              <a:rPr lang="zh-CN" altLang="en-US" sz="2400" dirty="0" smtClean="0"/>
              <a:t>。</a:t>
            </a:r>
            <a:endParaRPr lang="zh-CN" altLang="en-US" sz="2400" dirty="0"/>
          </a:p>
          <a:p>
            <a:pPr>
              <a:lnSpc>
                <a:spcPct val="150000"/>
              </a:lnSpc>
            </a:pPr>
            <a:r>
              <a:rPr lang="zh-CN" altLang="en-US" sz="2400" dirty="0" smtClean="0"/>
              <a:t>提升</a:t>
            </a:r>
            <a:r>
              <a:rPr lang="zh-CN" altLang="en-US" sz="2400" dirty="0"/>
              <a:t>机构的学术地位和价值，吸引更多的研究基金和师源、生源。</a:t>
            </a:r>
          </a:p>
          <a:p>
            <a:endParaRPr lang="zh-CN" altLang="en-US" dirty="0"/>
          </a:p>
        </p:txBody>
      </p:sp>
      <p:sp>
        <p:nvSpPr>
          <p:cNvPr id="4" name="灯片编号占位符 3"/>
          <p:cNvSpPr>
            <a:spLocks noGrp="1"/>
          </p:cNvSpPr>
          <p:nvPr>
            <p:ph type="sldNum" sz="quarter" idx="12"/>
          </p:nvPr>
        </p:nvSpPr>
        <p:spPr/>
        <p:txBody>
          <a:bodyPr/>
          <a:lstStyle/>
          <a:p>
            <a:fld id="{D57F1E4F-1CFF-5643-939E-02111984F565}" type="slidenum">
              <a:rPr lang="en-US" smtClean="0"/>
              <a:t>7</a:t>
            </a:fld>
            <a:endParaRPr lang="en-US"/>
          </a:p>
        </p:txBody>
      </p:sp>
    </p:spTree>
    <p:extLst>
      <p:ext uri="{BB962C8B-B14F-4D97-AF65-F5344CB8AC3E}">
        <p14:creationId xmlns:p14="http://schemas.microsoft.com/office/powerpoint/2010/main" val="16054924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意义</a:t>
            </a:r>
            <a:r>
              <a:rPr lang="en-US" altLang="zh-CN" dirty="0" smtClean="0"/>
              <a:t>——</a:t>
            </a:r>
            <a:r>
              <a:rPr lang="zh-CN" altLang="en-US" dirty="0"/>
              <a:t>研究者</a:t>
            </a:r>
          </a:p>
        </p:txBody>
      </p:sp>
      <p:sp>
        <p:nvSpPr>
          <p:cNvPr id="3" name="内容占位符 2"/>
          <p:cNvSpPr>
            <a:spLocks noGrp="1"/>
          </p:cNvSpPr>
          <p:nvPr>
            <p:ph idx="1"/>
          </p:nvPr>
        </p:nvSpPr>
        <p:spPr>
          <a:xfrm>
            <a:off x="1103312" y="1463042"/>
            <a:ext cx="10013179" cy="4863736"/>
          </a:xfrm>
        </p:spPr>
        <p:txBody>
          <a:bodyPr/>
          <a:lstStyle/>
          <a:p>
            <a:pPr>
              <a:lnSpc>
                <a:spcPct val="150000"/>
              </a:lnSpc>
            </a:pPr>
            <a:r>
              <a:rPr lang="zh-CN" altLang="en-US" sz="2400" dirty="0"/>
              <a:t>增加个人研究成果可见性，提高学术影响和论文被引用率。快速传递研究成果，进行学术交流和知识共享。</a:t>
            </a:r>
          </a:p>
          <a:p>
            <a:pPr>
              <a:lnSpc>
                <a:spcPct val="150000"/>
              </a:lnSpc>
            </a:pPr>
            <a:r>
              <a:rPr lang="zh-CN" altLang="en-US" sz="2400" dirty="0" smtClean="0"/>
              <a:t>知识</a:t>
            </a:r>
            <a:r>
              <a:rPr lang="zh-CN" altLang="en-US" sz="2400" dirty="0"/>
              <a:t>资源集中管理，永久保存提交的研究成果。通过固定的</a:t>
            </a:r>
            <a:r>
              <a:rPr lang="en-US" altLang="zh-CN" sz="2400" dirty="0"/>
              <a:t>URLs</a:t>
            </a:r>
            <a:r>
              <a:rPr lang="zh-CN" altLang="en-US" sz="2400" dirty="0"/>
              <a:t>避免对工作的无效链接。</a:t>
            </a:r>
          </a:p>
          <a:p>
            <a:pPr>
              <a:lnSpc>
                <a:spcPct val="150000"/>
              </a:lnSpc>
            </a:pPr>
            <a:r>
              <a:rPr lang="zh-CN" altLang="en-US" sz="2400" dirty="0" smtClean="0"/>
              <a:t>便于</a:t>
            </a:r>
            <a:r>
              <a:rPr lang="zh-CN" altLang="en-US" sz="2400" dirty="0"/>
              <a:t>个人成果的积累、评价、申报奖项和学术年谱编撰</a:t>
            </a:r>
          </a:p>
          <a:p>
            <a:endParaRPr lang="zh-CN" altLang="en-US" dirty="0"/>
          </a:p>
        </p:txBody>
      </p:sp>
      <p:sp>
        <p:nvSpPr>
          <p:cNvPr id="4" name="灯片编号占位符 3"/>
          <p:cNvSpPr>
            <a:spLocks noGrp="1"/>
          </p:cNvSpPr>
          <p:nvPr>
            <p:ph type="sldNum" sz="quarter" idx="12"/>
          </p:nvPr>
        </p:nvSpPr>
        <p:spPr/>
        <p:txBody>
          <a:bodyPr/>
          <a:lstStyle/>
          <a:p>
            <a:fld id="{D57F1E4F-1CFF-5643-939E-02111984F565}" type="slidenum">
              <a:rPr lang="en-US" smtClean="0"/>
              <a:t>8</a:t>
            </a:fld>
            <a:endParaRPr lang="en-US"/>
          </a:p>
        </p:txBody>
      </p:sp>
    </p:spTree>
    <p:extLst>
      <p:ext uri="{BB962C8B-B14F-4D97-AF65-F5344CB8AC3E}">
        <p14:creationId xmlns:p14="http://schemas.microsoft.com/office/powerpoint/2010/main" val="21434322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应用情况与国家分布</a:t>
            </a:r>
            <a:endParaRPr lang="zh-CN" altLang="en-US" dirty="0"/>
          </a:p>
        </p:txBody>
      </p:sp>
      <p:sp>
        <p:nvSpPr>
          <p:cNvPr id="3" name="内容占位符 2"/>
          <p:cNvSpPr>
            <a:spLocks noGrp="1"/>
          </p:cNvSpPr>
          <p:nvPr>
            <p:ph idx="1"/>
          </p:nvPr>
        </p:nvSpPr>
        <p:spPr>
          <a:xfrm>
            <a:off x="1103312" y="1465083"/>
            <a:ext cx="8946541" cy="5275351"/>
          </a:xfrm>
        </p:spPr>
        <p:txBody>
          <a:bodyPr>
            <a:normAutofit/>
          </a:bodyPr>
          <a:lstStyle/>
          <a:p>
            <a:pPr>
              <a:lnSpc>
                <a:spcPct val="150000"/>
              </a:lnSpc>
            </a:pPr>
            <a:r>
              <a:rPr lang="zh-CN" altLang="en-US" sz="2400" dirty="0" smtClean="0"/>
              <a:t>按机构知识库数量排名：美国、英国、德国、日本、澳大利亚、西班牙、意大利等</a:t>
            </a:r>
            <a:endParaRPr lang="en-US" altLang="zh-CN" sz="2400" dirty="0" smtClean="0"/>
          </a:p>
          <a:p>
            <a:pPr marL="0" indent="0">
              <a:buNone/>
            </a:pPr>
            <a:endParaRPr lang="en-US" altLang="zh-CN" sz="1600" dirty="0"/>
          </a:p>
          <a:p>
            <a:pPr marL="0" indent="0">
              <a:buNone/>
            </a:pPr>
            <a:endParaRPr lang="en-US" altLang="zh-CN" sz="1600" dirty="0" smtClean="0"/>
          </a:p>
          <a:p>
            <a:pPr marL="0" indent="0">
              <a:buNone/>
            </a:pPr>
            <a:endParaRPr lang="en-US" altLang="zh-CN" sz="1600" dirty="0"/>
          </a:p>
          <a:p>
            <a:pPr marL="0" indent="0">
              <a:buNone/>
            </a:pPr>
            <a:endParaRPr lang="en-US" altLang="zh-CN" sz="1600" dirty="0" smtClean="0"/>
          </a:p>
          <a:p>
            <a:pPr marL="0" indent="0">
              <a:buNone/>
            </a:pPr>
            <a:endParaRPr lang="en-US" altLang="zh-CN" sz="1600" dirty="0"/>
          </a:p>
          <a:p>
            <a:pPr marL="0" indent="0">
              <a:buNone/>
            </a:pPr>
            <a:endParaRPr lang="en-US" altLang="zh-CN" sz="1600" dirty="0" smtClean="0"/>
          </a:p>
          <a:p>
            <a:pPr marL="0" indent="0">
              <a:buNone/>
            </a:pPr>
            <a:endParaRPr lang="en-US" altLang="zh-CN" sz="1600" dirty="0"/>
          </a:p>
          <a:p>
            <a:pPr marL="0" indent="0">
              <a:buNone/>
            </a:pPr>
            <a:endParaRPr lang="en-US" altLang="zh-CN" sz="1600" dirty="0" smtClean="0"/>
          </a:p>
          <a:p>
            <a:pPr marL="0" indent="0">
              <a:buNone/>
            </a:pPr>
            <a:endParaRPr lang="en-US" altLang="zh-CN" sz="1600" dirty="0"/>
          </a:p>
          <a:p>
            <a:pPr marL="0" indent="0">
              <a:buNone/>
            </a:pPr>
            <a:endParaRPr lang="en-US" altLang="zh-CN" sz="1600" dirty="0" smtClean="0"/>
          </a:p>
          <a:p>
            <a:pPr marL="0" indent="0">
              <a:buNone/>
            </a:pPr>
            <a:r>
              <a:rPr lang="zh-CN" altLang="en-US" sz="1600" dirty="0" smtClean="0"/>
              <a:t>数据来自</a:t>
            </a:r>
            <a:r>
              <a:rPr lang="en-US" altLang="zh-CN" sz="1600" dirty="0" smtClean="0"/>
              <a:t>OpenDOAR  2010-9-13</a:t>
            </a:r>
            <a:endParaRPr lang="zh-CN" altLang="en-US" sz="1600" dirty="0"/>
          </a:p>
        </p:txBody>
      </p:sp>
      <p:sp>
        <p:nvSpPr>
          <p:cNvPr id="4" name="灯片编号占位符 3"/>
          <p:cNvSpPr>
            <a:spLocks noGrp="1"/>
          </p:cNvSpPr>
          <p:nvPr>
            <p:ph type="sldNum" sz="quarter" idx="12"/>
          </p:nvPr>
        </p:nvSpPr>
        <p:spPr/>
        <p:txBody>
          <a:bodyPr/>
          <a:lstStyle/>
          <a:p>
            <a:fld id="{D57F1E4F-1CFF-5643-939E-02111984F565}" type="slidenum">
              <a:rPr lang="en-US" smtClean="0"/>
              <a:t>9</a:t>
            </a:fld>
            <a:endParaRPr lang="en-US"/>
          </a:p>
        </p:txBody>
      </p:sp>
      <p:graphicFrame>
        <p:nvGraphicFramePr>
          <p:cNvPr id="5" name="图表 4"/>
          <p:cNvGraphicFramePr/>
          <p:nvPr>
            <p:extLst>
              <p:ext uri="{D42A27DB-BD31-4B8C-83A1-F6EECF244321}">
                <p14:modId xmlns:p14="http://schemas.microsoft.com/office/powerpoint/2010/main" val="2345816121"/>
              </p:ext>
            </p:extLst>
          </p:nvPr>
        </p:nvGraphicFramePr>
        <p:xfrm>
          <a:off x="2272937" y="2390502"/>
          <a:ext cx="8046721" cy="42715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1492389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Gree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189</TotalTime>
  <Words>1799</Words>
  <Application>Microsoft Office PowerPoint</Application>
  <PresentationFormat>自定义</PresentationFormat>
  <Paragraphs>262</Paragraphs>
  <Slides>42</Slides>
  <Notes>4</Notes>
  <HiddenSlides>0</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Ion</vt:lpstr>
      <vt:lpstr>机构知识库</vt:lpstr>
      <vt:lpstr>Institutional Repositories简称：IR 国内翻译为：机构库或机构知识库</vt:lpstr>
      <vt:lpstr>背景</vt:lpstr>
      <vt:lpstr>定义——WIKIPEDIA</vt:lpstr>
      <vt:lpstr>定义——Crow, R.(2002)*</vt:lpstr>
      <vt:lpstr>定义——Lynch, C.A.(2003)*</vt:lpstr>
      <vt:lpstr>意义——机构</vt:lpstr>
      <vt:lpstr>意义——研究者</vt:lpstr>
      <vt:lpstr>应用情况与国家分布</vt:lpstr>
      <vt:lpstr>建立机构知识库采用的软件</vt:lpstr>
      <vt:lpstr>收录的文献类型排名</vt:lpstr>
      <vt:lpstr>全球IR发展的特点</vt:lpstr>
      <vt:lpstr>美国</vt:lpstr>
      <vt:lpstr>特点1</vt:lpstr>
      <vt:lpstr>特点2</vt:lpstr>
      <vt:lpstr>英国</vt:lpstr>
      <vt:lpstr>特点</vt:lpstr>
      <vt:lpstr>台湾</vt:lpstr>
      <vt:lpstr>特点</vt:lpstr>
      <vt:lpstr>香港1</vt:lpstr>
      <vt:lpstr>香港2</vt:lpstr>
      <vt:lpstr>香港3</vt:lpstr>
      <vt:lpstr>国内</vt:lpstr>
      <vt:lpstr>IRP机构知识库</vt:lpstr>
      <vt:lpstr>简介</vt:lpstr>
      <vt:lpstr>简介</vt:lpstr>
      <vt:lpstr>PowerPoint 演示文稿</vt:lpstr>
      <vt:lpstr>清华大学机构知识库 http://ir.lib.tsinghua.edu.cn/</vt:lpstr>
      <vt:lpstr>语义网（Semantic Web）</vt:lpstr>
      <vt:lpstr>人类知识资源集成的三个阶段</vt:lpstr>
      <vt:lpstr>Web 1.0——Web of Documents 网络 1.0——文件网</vt:lpstr>
      <vt:lpstr>Web 2.0——Web of Persons 网络2.0——人际/社会网</vt:lpstr>
      <vt:lpstr>Web 3.0—Web of Data (Semantics) 网络3.0——数据网</vt:lpstr>
      <vt:lpstr>发展历程</vt:lpstr>
      <vt:lpstr>网络发展整体观</vt:lpstr>
      <vt:lpstr>万维网的问题</vt:lpstr>
      <vt:lpstr>症结所在</vt:lpstr>
      <vt:lpstr>语义网</vt:lpstr>
      <vt:lpstr>PowerPoint 演示文稿</vt:lpstr>
      <vt:lpstr>PowerPoint 演示文稿</vt:lpstr>
      <vt:lpstr>PowerPoint 演示文稿</vt:lpstr>
      <vt:lpstr>感谢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Shuai Wu</dc:creator>
  <cp:lastModifiedBy>武帅</cp:lastModifiedBy>
  <cp:revision>17</cp:revision>
  <dcterms:created xsi:type="dcterms:W3CDTF">2012-09-12T14:27:47Z</dcterms:created>
  <dcterms:modified xsi:type="dcterms:W3CDTF">2012-09-12T20:18:39Z</dcterms:modified>
</cp:coreProperties>
</file>